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</p:sldMasterIdLst>
  <p:notesMasterIdLst>
    <p:notesMasterId r:id="rId29"/>
  </p:notesMasterIdLst>
  <p:sldIdLst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293" r:id="rId23"/>
    <p:sldId id="294" r:id="rId24"/>
    <p:sldId id="295" r:id="rId25"/>
    <p:sldId id="296" r:id="rId26"/>
    <p:sldId id="297" r:id="rId27"/>
    <p:sldId id="298" r:id="rId28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1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835EE-4C2A-40A9-9088-E7D7ABDA1EA2}" type="datetimeFigureOut">
              <a:rPr lang="zh-HK" altLang="en-US" smtClean="0"/>
              <a:t>11/2/2018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AC403-C7C4-4B6C-89B2-7DC473B3561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3362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CB6DA60-95FE-4E3F-BFF8-204ABAC1DCC1}" type="slidenum">
              <a:rPr lang="zh-HK" altLang="en-US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zh-HK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4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11/2/2018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0095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11/2/2018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3408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11/2/2018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7476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fld id="{15F5C1DC-2D77-47A2-BF8D-629BE8735A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0113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fld id="{2DEE36A2-1BDF-47E3-85C7-217179E557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6889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fld id="{C531495B-1556-4C7B-AEA6-83EE7F30EA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9898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fld id="{399FB985-65CB-4043-A36A-0EB647F033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80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fld id="{46B36F5F-F6EE-41D1-BCC2-D2AFE9B8B9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8522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fld id="{944FC6F1-5683-4A5D-B27D-BFC4CD139A0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2964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fld id="{48456C68-C38D-46A9-902A-4E33D66221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3169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fld id="{D15D3C01-81CD-4850-AF9C-38C6953BFC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306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11/2/2018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85473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fld id="{36768C03-DEDD-44B8-A71F-8969262517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2275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fld id="{0F16BEC4-1491-4E79-BF2C-8AF0C0DC67C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6069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fld id="{72E2CC1A-74A8-40BE-A4EF-3E897B7D812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0930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zh-HK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</a:defRPr>
            </a:lvl1pPr>
          </a:lstStyle>
          <a:p>
            <a:pPr>
              <a:defRPr/>
            </a:pPr>
            <a:fld id="{672545A0-18CA-4C4D-8E88-E1D41143573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4126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C01F9452-EEFB-40FA-BF4C-C3F88F7F99B8}" type="datetimeFigureOut">
              <a:rPr lang="zh-HK" altLang="en-US"/>
              <a:pPr>
                <a:defRPr/>
              </a:pPr>
              <a:t>11/2/2018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000820A3-E148-4A0E-8821-0A455D16898E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3335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BF0ACD83-8176-4522-8DCC-9834591E1BA2}" type="datetimeFigureOut">
              <a:rPr lang="zh-HK" altLang="en-US"/>
              <a:pPr>
                <a:defRPr/>
              </a:pPr>
              <a:t>11/2/2018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4E8616A-56B9-4D02-AA74-8AA89CD9720F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29739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4BF1CB5B-8140-429E-9513-A3DE9152BF76}" type="datetimeFigureOut">
              <a:rPr lang="zh-HK" altLang="en-US"/>
              <a:pPr>
                <a:defRPr/>
              </a:pPr>
              <a:t>11/2/2018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60013244-C5D1-40E9-96E3-E013AC18BC27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33213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77C9942-9FB9-4165-A348-F36AA6AD8D3D}" type="datetimeFigureOut">
              <a:rPr lang="zh-HK" altLang="en-US"/>
              <a:pPr>
                <a:defRPr/>
              </a:pPr>
              <a:t>11/2/2018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EC245BF-EF45-474B-B9C3-B61733405207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54334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4705DF7-F9B0-4B2C-B88C-45B8867EE2EE}" type="datetimeFigureOut">
              <a:rPr lang="zh-HK" altLang="en-US"/>
              <a:pPr>
                <a:defRPr/>
              </a:pPr>
              <a:t>11/2/2018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A2C75FB8-D5FB-4F72-B2F9-CE529120320E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19122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BEEED936-BBEE-4F5C-83DF-0E641026C57A}" type="datetimeFigureOut">
              <a:rPr lang="zh-HK" altLang="en-US"/>
              <a:pPr>
                <a:defRPr/>
              </a:pPr>
              <a:t>11/2/2018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7D60AB67-1C2D-4B1D-9BB2-59D45F54D561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560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11/2/2018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6908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78655059-8D1D-495D-AD20-E68C50F92418}" type="datetimeFigureOut">
              <a:rPr lang="zh-HK" altLang="en-US"/>
              <a:pPr>
                <a:defRPr/>
              </a:pPr>
              <a:t>11/2/2018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C4529CC1-2B4A-4ACD-8CE9-986C15B9E9E0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3748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5B67912A-8A06-4EB3-B6E2-00E7EA4F5608}" type="datetimeFigureOut">
              <a:rPr lang="zh-HK" altLang="en-US"/>
              <a:pPr>
                <a:defRPr/>
              </a:pPr>
              <a:t>11/2/2018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7126B462-8B04-482F-B74E-132423078710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7466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D9F9B17C-DEA4-4554-91E4-16492F7F352F}" type="datetimeFigureOut">
              <a:rPr lang="zh-HK" altLang="en-US"/>
              <a:pPr>
                <a:defRPr/>
              </a:pPr>
              <a:t>11/2/2018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5E89CD5D-BD52-4B76-8F69-DCC707816EF9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45507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4D73F11D-26E9-47CC-B765-48A5FC55B60A}" type="datetimeFigureOut">
              <a:rPr lang="zh-HK" altLang="en-US"/>
              <a:pPr>
                <a:defRPr/>
              </a:pPr>
              <a:t>11/2/2018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87D96933-0B0C-4FC6-8712-25FDED0745BE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4720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0B70F3D9-C67E-4183-9D63-F158927E7618}" type="datetimeFigureOut">
              <a:rPr lang="zh-HK" altLang="en-US"/>
              <a:pPr>
                <a:defRPr/>
              </a:pPr>
              <a:t>11/2/2018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6C89DF50-C67B-4778-8569-7D5E7127DFA4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9534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E931E3-3740-430A-B05D-0E3F91E43B3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71750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7832C08-4733-442F-ADA2-7D2C623DC78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889484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2363053-B823-4F48-B4AF-F5824E27EA1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40100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B8D2184-ABF4-414A-9984-19B4A2A0D5C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50179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8828907-F19D-49E8-AB29-16FFFB1A047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6533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11/2/2018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0285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63FB79E-66DA-4E1B-AEB9-B72713F16C5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278002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62E1809-FE6D-46B7-A79A-43826C72E9C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23963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41A1C65-C5D0-4192-98DB-D46B52FCB0C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745651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B714F03-C60B-4277-BCB2-CFD9E96078A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27133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1931B02-598B-4809-8E09-873F06A34DA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9925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DDF802D-B848-478A-85A1-35E22997B41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037411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D82C6734-24A6-46E2-82BC-8A19FFAB17B6}" type="datetimeFigureOut">
              <a:rPr lang="zh-HK" altLang="en-US"/>
              <a:pPr>
                <a:defRPr/>
              </a:pPr>
              <a:t>11/2/2018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E70CFC0-3BCE-4162-BF57-E1D38CAFDFB4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074142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DF281F8E-1D80-429F-842D-1751635791BA}" type="datetimeFigureOut">
              <a:rPr lang="zh-HK" altLang="en-US"/>
              <a:pPr>
                <a:defRPr/>
              </a:pPr>
              <a:t>11/2/2018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F6BF326-E601-4707-8B2D-09618DD3FCFC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961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C6433D-7DCA-4898-A755-8E03E81D7BA9}" type="datetimeFigureOut">
              <a:rPr lang="zh-HK" altLang="en-US"/>
              <a:pPr>
                <a:defRPr/>
              </a:pPr>
              <a:t>11/2/2018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4B7A2D61-2CC6-4F2B-BAA8-322C9BD4542E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09641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3B8D283-7746-4978-AC72-D6DFAC7F1420}" type="datetimeFigureOut">
              <a:rPr lang="zh-HK" altLang="en-US"/>
              <a:pPr>
                <a:defRPr/>
              </a:pPr>
              <a:t>11/2/2018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DAE002D-46F8-4530-A223-4FFCB8A24265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020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11/2/2018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74021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65A4874-DAB5-4FAF-BCDC-9F3F2CE1CEB1}" type="datetimeFigureOut">
              <a:rPr lang="zh-HK" altLang="en-US"/>
              <a:pPr>
                <a:defRPr/>
              </a:pPr>
              <a:t>11/2/2018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5D4D0CB-39F1-4B9E-AA75-710EE0B8B859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47995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0CAB1D4-CC7A-4D79-B670-1ABB376C10C5}" type="datetimeFigureOut">
              <a:rPr lang="zh-HK" altLang="en-US"/>
              <a:pPr>
                <a:defRPr/>
              </a:pPr>
              <a:t>11/2/2018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5813669-5173-424B-A964-A67939A9A550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205153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F207E95-B116-4504-B87E-E17918872C40}" type="datetimeFigureOut">
              <a:rPr lang="zh-HK" altLang="en-US"/>
              <a:pPr>
                <a:defRPr/>
              </a:pPr>
              <a:t>11/2/2018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83EEC3E-4077-4080-8668-64C6060120A0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71149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77DD2FB6-FEE5-4087-AB4F-5B90858117F6}" type="datetimeFigureOut">
              <a:rPr lang="zh-HK" altLang="en-US"/>
              <a:pPr>
                <a:defRPr/>
              </a:pPr>
              <a:t>11/2/2018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96ECAA0-B36F-458E-A603-7389645E2F28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13272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AB1BB926-22C1-4696-A3D3-5E679997E1CD}" type="datetimeFigureOut">
              <a:rPr lang="zh-HK" altLang="en-US"/>
              <a:pPr>
                <a:defRPr/>
              </a:pPr>
              <a:t>11/2/2018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5204C27-EEE2-4A22-825B-7C11849F3B18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89690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1409F44-42A5-45A4-9F5B-B2A56421F379}" type="datetimeFigureOut">
              <a:rPr lang="zh-HK" altLang="en-US"/>
              <a:pPr>
                <a:defRPr/>
              </a:pPr>
              <a:t>11/2/2018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132482F-42C9-4881-801B-2A186D219BC3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91838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01A2ED4-72CD-46BE-90DF-3B1342D828A3}" type="datetimeFigureOut">
              <a:rPr lang="zh-HK" altLang="en-US"/>
              <a:pPr>
                <a:defRPr/>
              </a:pPr>
              <a:t>11/2/2018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AFF48BD-ECFB-462E-B3AD-D10489670101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343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11/2/2018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248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11/2/2018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752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11/2/2018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0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11/2/2018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1755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1BE03-4294-41FE-A617-FD0049369330}" type="datetimeFigureOut">
              <a:rPr lang="zh-HK" altLang="en-US" smtClean="0"/>
              <a:t>11/2/2018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493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410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  <p:grpSp>
          <p:nvGrpSpPr>
            <p:cNvPr id="410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14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414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414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</p:grpSp>
        <p:sp>
          <p:nvSpPr>
            <p:cNvPr id="410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  <p:grpSp>
          <p:nvGrpSpPr>
            <p:cNvPr id="410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13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413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413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413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413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grpSp>
            <p:nvGrpSpPr>
              <p:cNvPr id="413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14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HK" altLang="en-US" smtClean="0">
                    <a:solidFill>
                      <a:srgbClr val="006699"/>
                    </a:solidFill>
                    <a:latin typeface="Arial" charset="0"/>
                    <a:ea typeface="新細明體" pitchFamily="18" charset="-120"/>
                  </a:endParaRPr>
                </a:p>
              </p:txBody>
            </p:sp>
            <p:sp>
              <p:nvSpPr>
                <p:cNvPr id="414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HK" altLang="en-US" smtClean="0">
                    <a:solidFill>
                      <a:srgbClr val="006699"/>
                    </a:solidFill>
                    <a:latin typeface="Arial" charset="0"/>
                    <a:ea typeface="新細明體" pitchFamily="18" charset="-120"/>
                  </a:endParaRPr>
                </a:p>
              </p:txBody>
            </p:sp>
            <p:sp>
              <p:nvSpPr>
                <p:cNvPr id="414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HK" altLang="en-US" smtClean="0">
                    <a:solidFill>
                      <a:srgbClr val="006699"/>
                    </a:solidFill>
                    <a:latin typeface="Arial" charset="0"/>
                    <a:ea typeface="新細明體" pitchFamily="18" charset="-120"/>
                  </a:endParaRPr>
                </a:p>
              </p:txBody>
            </p:sp>
          </p:grpSp>
        </p:grpSp>
        <p:grpSp>
          <p:nvGrpSpPr>
            <p:cNvPr id="410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131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4132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413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</p:grpSp>
        <p:grpSp>
          <p:nvGrpSpPr>
            <p:cNvPr id="410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12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412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413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</p:grpSp>
        <p:grpSp>
          <p:nvGrpSpPr>
            <p:cNvPr id="411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12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412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412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HK" altLang="en-US" smtClean="0">
                  <a:solidFill>
                    <a:srgbClr val="006699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</p:grpSp>
        <p:sp>
          <p:nvSpPr>
            <p:cNvPr id="41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1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1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1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1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1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1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1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1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1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1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1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1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1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HK" altLang="en-US" smtClean="0">
                <a:solidFill>
                  <a:srgbClr val="006699"/>
                </a:solidFill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10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006699"/>
                </a:solidFill>
                <a:latin typeface="Verdana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006699"/>
                </a:solidFill>
                <a:latin typeface="Verdana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006699"/>
                </a:solidFill>
                <a:latin typeface="Verdana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D65DE-CC2D-4F28-84DE-5BFDA620B1D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864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zh-HK" altLang="en-US" smtClean="0"/>
          </a:p>
        </p:txBody>
      </p:sp>
      <p:sp>
        <p:nvSpPr>
          <p:cNvPr id="51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4BC49D1B-37D9-4CC3-8C6E-5FA9255A88B1}" type="datetimeFigureOut">
              <a:rPr lang="zh-HK" altLang="en-US"/>
              <a:pPr>
                <a:defRPr/>
              </a:pPr>
              <a:t>11/2/2018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CB92446F-3315-4272-B9B4-7E570E563556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243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A418FD-EC8A-4E80-85A4-4FC03C707DCD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6497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zh-HK" altLang="en-US" smtClean="0"/>
          </a:p>
        </p:txBody>
      </p:sp>
      <p:sp>
        <p:nvSpPr>
          <p:cNvPr id="614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57FB0CA7-7A39-40F6-B355-E6FD4A37D12A}" type="datetimeFigureOut">
              <a:rPr lang="zh-HK" altLang="en-US"/>
              <a:pPr>
                <a:defRPr/>
              </a:pPr>
              <a:t>11/2/2018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64C45E4F-A0A2-4D37-90C9-9D5AF43C24BF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515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dirty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4800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飲  食  與  健  康</a:t>
            </a:r>
            <a:r>
              <a:rPr lang="zh-TW" altLang="en-US" sz="4800" smtClean="0">
                <a:ea typeface="新細明體" pitchFamily="18" charset="-12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zh-TW" smtClean="0">
                <a:solidFill>
                  <a:srgbClr val="CC00CC"/>
                </a:solidFill>
                <a:ea typeface="新細明體" pitchFamily="18" charset="-120"/>
              </a:rPr>
              <a:t>Diet and health issues</a:t>
            </a:r>
          </a:p>
          <a:p>
            <a:pPr algn="ctr" eaLnBrk="1" hangingPunct="1">
              <a:buFontTx/>
              <a:buNone/>
            </a:pPr>
            <a:endParaRPr lang="en-US" altLang="zh-TW" sz="4800" smtClean="0">
              <a:solidFill>
                <a:srgbClr val="CC00CC"/>
              </a:solidFill>
              <a:ea typeface="新細明體" pitchFamily="18" charset="-120"/>
            </a:endParaRPr>
          </a:p>
        </p:txBody>
      </p:sp>
      <p:pic>
        <p:nvPicPr>
          <p:cNvPr id="66564" name="Picture 4" descr="MC9004197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0"/>
            <a:ext cx="178435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MC90041969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77323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MC900419678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1763713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MC900419608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0"/>
            <a:ext cx="15668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8" descr="MC900419676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5062538"/>
            <a:ext cx="1795462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9" descr="MC900419638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139065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0" descr="MC900419632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10200"/>
            <a:ext cx="14954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11" descr="MC900413542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0"/>
            <a:ext cx="17049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12" descr="MC900419696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27625"/>
            <a:ext cx="17875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3" name="Picture 13" descr="MC900419636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121126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4" name="Picture 14" descr="MC900419664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19400"/>
            <a:ext cx="1601788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9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1187450" y="1052513"/>
            <a:ext cx="2016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TW" sz="4000" smtClean="0">
                <a:solidFill>
                  <a:srgbClr val="000000"/>
                </a:solidFill>
              </a:rPr>
              <a:t>6</a:t>
            </a:r>
          </a:p>
        </p:txBody>
      </p:sp>
      <p:pic>
        <p:nvPicPr>
          <p:cNvPr id="75779" name="Picture 4" descr="C:\Users\check\Desktop\下載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765175"/>
            <a:ext cx="5541962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文字方塊 1"/>
          <p:cNvSpPr txBox="1">
            <a:spLocks noChangeArrowheads="1"/>
          </p:cNvSpPr>
          <p:nvPr/>
        </p:nvSpPr>
        <p:spPr bwMode="auto">
          <a:xfrm>
            <a:off x="3851275" y="5318125"/>
            <a:ext cx="24495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叉燒包</a:t>
            </a:r>
            <a:endParaRPr lang="zh-HK" altLang="en-US" sz="540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24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5"/>
          <p:cNvSpPr txBox="1">
            <a:spLocks noChangeArrowheads="1"/>
          </p:cNvSpPr>
          <p:nvPr/>
        </p:nvSpPr>
        <p:spPr bwMode="auto">
          <a:xfrm>
            <a:off x="1042988" y="836613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TW" sz="4000" smtClean="0">
                <a:solidFill>
                  <a:srgbClr val="000000"/>
                </a:solidFill>
              </a:rPr>
              <a:t>7</a:t>
            </a:r>
          </a:p>
        </p:txBody>
      </p:sp>
      <p:pic>
        <p:nvPicPr>
          <p:cNvPr id="76803" name="Picture 4" descr="C:\Users\check\Desktop\下載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36613"/>
            <a:ext cx="69246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文字方塊 1"/>
          <p:cNvSpPr txBox="1">
            <a:spLocks noChangeArrowheads="1"/>
          </p:cNvSpPr>
          <p:nvPr/>
        </p:nvSpPr>
        <p:spPr bwMode="auto">
          <a:xfrm>
            <a:off x="1835150" y="5445125"/>
            <a:ext cx="5329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燒賣</a:t>
            </a:r>
            <a:endParaRPr lang="zh-HK" altLang="en-US" sz="540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731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5"/>
          <p:cNvSpPr txBox="1">
            <a:spLocks noChangeArrowheads="1"/>
          </p:cNvSpPr>
          <p:nvPr/>
        </p:nvSpPr>
        <p:spPr bwMode="auto">
          <a:xfrm>
            <a:off x="1187450" y="908050"/>
            <a:ext cx="1728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TW" sz="4000" smtClean="0">
                <a:solidFill>
                  <a:srgbClr val="000000"/>
                </a:solidFill>
              </a:rPr>
              <a:t>8</a:t>
            </a:r>
          </a:p>
        </p:txBody>
      </p:sp>
      <p:pic>
        <p:nvPicPr>
          <p:cNvPr id="77827" name="Picture 4" descr="C:\Users\check\Desktop\下載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08050"/>
            <a:ext cx="581183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文字方塊 1"/>
          <p:cNvSpPr txBox="1">
            <a:spLocks noChangeArrowheads="1"/>
          </p:cNvSpPr>
          <p:nvPr/>
        </p:nvSpPr>
        <p:spPr bwMode="auto">
          <a:xfrm>
            <a:off x="3851275" y="5260975"/>
            <a:ext cx="3457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馬拉糕</a:t>
            </a:r>
            <a:endParaRPr lang="zh-HK" altLang="en-US" sz="540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80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5"/>
          <p:cNvSpPr txBox="1">
            <a:spLocks noChangeArrowheads="1"/>
          </p:cNvSpPr>
          <p:nvPr/>
        </p:nvSpPr>
        <p:spPr bwMode="auto">
          <a:xfrm>
            <a:off x="1331913" y="1125538"/>
            <a:ext cx="23764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TW" sz="4000" smtClean="0">
                <a:solidFill>
                  <a:srgbClr val="000000"/>
                </a:solidFill>
              </a:rPr>
              <a:t>9</a:t>
            </a:r>
          </a:p>
        </p:txBody>
      </p:sp>
      <p:pic>
        <p:nvPicPr>
          <p:cNvPr id="78851" name="Picture 4" descr="C:\Users\check\Desktop\下載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0713"/>
            <a:ext cx="6408738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文字方塊 1"/>
          <p:cNvSpPr txBox="1">
            <a:spLocks noChangeArrowheads="1"/>
          </p:cNvSpPr>
          <p:nvPr/>
        </p:nvSpPr>
        <p:spPr bwMode="auto">
          <a:xfrm>
            <a:off x="4211638" y="5305425"/>
            <a:ext cx="180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腸粉</a:t>
            </a:r>
            <a:endParaRPr lang="zh-HK" altLang="en-US" sz="540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74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check\Desktop\下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96975"/>
            <a:ext cx="61722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文字方塊 1"/>
          <p:cNvSpPr txBox="1">
            <a:spLocks noChangeArrowheads="1"/>
          </p:cNvSpPr>
          <p:nvPr/>
        </p:nvSpPr>
        <p:spPr bwMode="auto">
          <a:xfrm>
            <a:off x="684213" y="1154113"/>
            <a:ext cx="1366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HK" smtClean="0">
                <a:solidFill>
                  <a:srgbClr val="000000"/>
                </a:solidFill>
              </a:rPr>
              <a:t>10</a:t>
            </a:r>
            <a:endParaRPr lang="zh-HK" altLang="en-US" smtClean="0">
              <a:solidFill>
                <a:srgbClr val="000000"/>
              </a:solidFill>
            </a:endParaRPr>
          </a:p>
        </p:txBody>
      </p:sp>
      <p:sp>
        <p:nvSpPr>
          <p:cNvPr id="79876" name="文字方塊 2"/>
          <p:cNvSpPr txBox="1">
            <a:spLocks noChangeArrowheads="1"/>
          </p:cNvSpPr>
          <p:nvPr/>
        </p:nvSpPr>
        <p:spPr bwMode="auto">
          <a:xfrm>
            <a:off x="3800475" y="4797425"/>
            <a:ext cx="23860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椰汁糕</a:t>
            </a:r>
            <a:endParaRPr lang="zh-HK" altLang="en-US" sz="540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0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check\Desktop\201406190419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765175"/>
            <a:ext cx="52101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文字方塊 1"/>
          <p:cNvSpPr txBox="1">
            <a:spLocks noChangeArrowheads="1"/>
          </p:cNvSpPr>
          <p:nvPr/>
        </p:nvSpPr>
        <p:spPr bwMode="auto">
          <a:xfrm>
            <a:off x="1258888" y="688975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HK" smtClean="0">
                <a:solidFill>
                  <a:srgbClr val="000000"/>
                </a:solidFill>
              </a:rPr>
              <a:t>11</a:t>
            </a:r>
            <a:endParaRPr lang="zh-HK" altLang="en-US" smtClean="0">
              <a:solidFill>
                <a:srgbClr val="000000"/>
              </a:solidFill>
            </a:endParaRPr>
          </a:p>
        </p:txBody>
      </p:sp>
      <p:sp>
        <p:nvSpPr>
          <p:cNvPr id="80900" name="文字方塊 2"/>
          <p:cNvSpPr txBox="1">
            <a:spLocks noChangeArrowheads="1"/>
          </p:cNvSpPr>
          <p:nvPr/>
        </p:nvSpPr>
        <p:spPr bwMode="auto">
          <a:xfrm>
            <a:off x="3752850" y="5373688"/>
            <a:ext cx="2384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糯米雞</a:t>
            </a:r>
            <a:endParaRPr lang="zh-HK" altLang="en-US" sz="540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19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FF0000"/>
                </a:solidFill>
              </a:rPr>
              <a:t>食物的味道</a:t>
            </a:r>
            <a:endParaRPr lang="zh-HK" altLang="en-US" smtClean="0">
              <a:solidFill>
                <a:srgbClr val="FF0000"/>
              </a:solidFill>
            </a:endParaRPr>
          </a:p>
        </p:txBody>
      </p:sp>
      <p:sp>
        <p:nvSpPr>
          <p:cNvPr id="83971" name="文字方塊 2"/>
          <p:cNvSpPr txBox="1">
            <a:spLocks noChangeArrowheads="1"/>
          </p:cNvSpPr>
          <p:nvPr/>
        </p:nvSpPr>
        <p:spPr bwMode="auto">
          <a:xfrm>
            <a:off x="684213" y="1268413"/>
            <a:ext cx="74882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altLang="zh-TW" sz="3200" smtClean="0">
                <a:solidFill>
                  <a:srgbClr val="00000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zh-TW" altLang="zh-HK" sz="32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酸酸辣辣</a:t>
            </a:r>
            <a:r>
              <a:rPr kumimoji="0" lang="zh-TW" altLang="en-US" sz="32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r>
              <a:rPr kumimoji="0" lang="en-US" altLang="zh-TW" sz="32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sour and spicy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zh-TW" altLang="zh-HK" sz="32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香脆</a:t>
            </a:r>
            <a:r>
              <a:rPr kumimoji="0" lang="zh-TW" altLang="en-US" sz="32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r>
              <a:rPr kumimoji="0" lang="en-US" altLang="zh-TW" sz="32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crunchy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zh-TW" altLang="zh-HK" sz="32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新鮮</a:t>
            </a:r>
            <a:r>
              <a:rPr kumimoji="0" lang="zh-TW" altLang="en-US" sz="32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r>
              <a:rPr kumimoji="0" lang="en-US" altLang="zh-TW" sz="32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fresh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zh-TW" altLang="zh-HK" sz="32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香濃</a:t>
            </a:r>
            <a:r>
              <a:rPr kumimoji="0" lang="zh-TW" altLang="en-US" sz="32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r>
              <a:rPr kumimoji="0" lang="en-US" altLang="zh-TW" sz="32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rich in flavour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zh-TW" altLang="en-US" sz="32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香滑：</a:t>
            </a:r>
            <a:r>
              <a:rPr kumimoji="0" lang="en-US" altLang="zh-TW" sz="32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fragrant and smooth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zh-TW" altLang="zh-HK" sz="32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鮮嫩多汁</a:t>
            </a:r>
            <a:r>
              <a:rPr kumimoji="0" lang="zh-TW" altLang="en-US" sz="32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r>
              <a:rPr kumimoji="0" lang="en-US" altLang="zh-TW" sz="32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tender and juicy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zh-TW" altLang="zh-HK" sz="32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香噴噴</a:t>
            </a:r>
            <a:r>
              <a:rPr kumimoji="0" lang="zh-TW" altLang="en-US" sz="32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r>
              <a:rPr kumimoji="0" lang="en-US" altLang="zh-TW" sz="32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sweet-smelling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zh-TW" altLang="en-US" sz="32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油膩：</a:t>
            </a:r>
            <a:r>
              <a:rPr kumimoji="0" lang="en-US" altLang="zh-TW" sz="32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greasy</a:t>
            </a:r>
            <a:endParaRPr kumimoji="0" lang="zh-HK" altLang="en-US" sz="320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FF0000"/>
                </a:solidFill>
              </a:rPr>
              <a:t>概括形容味道</a:t>
            </a:r>
            <a:endParaRPr lang="zh-HK" altLang="en-US" smtClean="0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39750" y="1484313"/>
            <a:ext cx="84963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altLang="zh-TW" sz="3200" dirty="0">
                <a:solidFill>
                  <a:prstClr val="black"/>
                </a:solidFill>
                <a:ea typeface="標楷體"/>
                <a:cs typeface="Times New Roman"/>
              </a:rPr>
              <a:t> </a:t>
            </a:r>
            <a:r>
              <a:rPr lang="zh-TW" altLang="en-US" sz="3600" dirty="0">
                <a:solidFill>
                  <a:prstClr val="black"/>
                </a:solidFill>
                <a:ea typeface="標楷體"/>
                <a:cs typeface="Times New Roman"/>
              </a:rPr>
              <a:t>美味：</a:t>
            </a:r>
            <a:r>
              <a:rPr lang="en-US" altLang="zh-TW" sz="3600" dirty="0">
                <a:solidFill>
                  <a:prstClr val="black"/>
                </a:solidFill>
                <a:ea typeface="標楷體" panose="03000509000000000000" pitchFamily="65" charset="-120"/>
                <a:cs typeface="Times New Roman"/>
              </a:rPr>
              <a:t>tasty</a:t>
            </a:r>
          </a:p>
          <a:p>
            <a:pPr marL="342900" indent="-342900">
              <a:buFontTx/>
              <a:buAutoNum type="arabicPeriod"/>
              <a:defRPr/>
            </a:pPr>
            <a:r>
              <a:rPr lang="zh-TW" altLang="en-US" sz="3600" dirty="0">
                <a:solidFill>
                  <a:prstClr val="black"/>
                </a:solidFill>
                <a:latin typeface="標楷體"/>
                <a:ea typeface="標楷體"/>
                <a:cs typeface="Times New Roman"/>
              </a:rPr>
              <a:t>色香味俱全：</a:t>
            </a:r>
            <a:r>
              <a:rPr lang="en-US" altLang="zh-TW" sz="3600" dirty="0">
                <a:solidFill>
                  <a:prstClr val="black"/>
                </a:solidFill>
                <a:ea typeface="標楷體"/>
                <a:cs typeface="Times New Roman"/>
              </a:rPr>
              <a:t>perfect in </a:t>
            </a:r>
            <a:r>
              <a:rPr lang="en-US" altLang="zh-TW" sz="3600" dirty="0" err="1">
                <a:solidFill>
                  <a:prstClr val="black"/>
                </a:solidFill>
                <a:ea typeface="標楷體"/>
                <a:cs typeface="Times New Roman"/>
              </a:rPr>
              <a:t>colour</a:t>
            </a:r>
            <a:r>
              <a:rPr lang="en-US" altLang="zh-TW" sz="3600" dirty="0">
                <a:solidFill>
                  <a:prstClr val="black"/>
                </a:solidFill>
                <a:ea typeface="標楷體"/>
                <a:cs typeface="Times New Roman"/>
              </a:rPr>
              <a:t>,</a:t>
            </a:r>
          </a:p>
          <a:p>
            <a:pPr>
              <a:defRPr/>
            </a:pPr>
            <a:r>
              <a:rPr lang="en-US" altLang="zh-TW" sz="3600" dirty="0">
                <a:solidFill>
                  <a:prstClr val="black"/>
                </a:solidFill>
                <a:ea typeface="標楷體"/>
                <a:cs typeface="Times New Roman"/>
              </a:rPr>
              <a:t>                               aroma and taste</a:t>
            </a:r>
          </a:p>
          <a:p>
            <a:pPr>
              <a:defRPr/>
            </a:pPr>
            <a:r>
              <a:rPr lang="en-US" altLang="zh-TW" sz="3600" dirty="0">
                <a:solidFill>
                  <a:prstClr val="black"/>
                </a:solidFill>
                <a:latin typeface="標楷體"/>
                <a:ea typeface="標楷體"/>
                <a:cs typeface="Times New Roman"/>
              </a:rPr>
              <a:t>3.</a:t>
            </a:r>
            <a:r>
              <a:rPr lang="zh-TW" altLang="en-US" sz="3600" dirty="0">
                <a:solidFill>
                  <a:prstClr val="black"/>
                </a:solidFill>
                <a:latin typeface="標楷體"/>
                <a:ea typeface="標楷體"/>
                <a:cs typeface="Times New Roman"/>
              </a:rPr>
              <a:t>味濃：</a:t>
            </a:r>
            <a:r>
              <a:rPr lang="en-US" altLang="zh-TW" sz="3600" dirty="0">
                <a:solidFill>
                  <a:prstClr val="black"/>
                </a:solidFill>
                <a:ea typeface="標楷體"/>
                <a:cs typeface="Times New Roman"/>
              </a:rPr>
              <a:t>strong taste</a:t>
            </a:r>
          </a:p>
          <a:p>
            <a:pPr>
              <a:defRPr/>
            </a:pPr>
            <a:r>
              <a:rPr lang="en-US" altLang="zh-TW" sz="3600" dirty="0">
                <a:solidFill>
                  <a:prstClr val="black"/>
                </a:solidFill>
                <a:latin typeface="標楷體"/>
                <a:ea typeface="標楷體"/>
                <a:cs typeface="Times New Roman"/>
              </a:rPr>
              <a:t>4.</a:t>
            </a:r>
            <a:r>
              <a:rPr lang="zh-TW" altLang="en-US" sz="3600" dirty="0">
                <a:solidFill>
                  <a:prstClr val="black"/>
                </a:solidFill>
                <a:latin typeface="標楷體"/>
                <a:ea typeface="標楷體"/>
                <a:cs typeface="Times New Roman"/>
              </a:rPr>
              <a:t>垂涎三尺：</a:t>
            </a:r>
            <a:r>
              <a:rPr lang="en-US" altLang="zh-TW" sz="3600" dirty="0">
                <a:solidFill>
                  <a:prstClr val="black"/>
                </a:solidFill>
                <a:ea typeface="標楷體"/>
                <a:cs typeface="Times New Roman"/>
              </a:rPr>
              <a:t>make one’s mouth water</a:t>
            </a:r>
          </a:p>
          <a:p>
            <a:pPr>
              <a:defRPr/>
            </a:pPr>
            <a:r>
              <a:rPr lang="en-US" altLang="zh-HK" sz="3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胃口大開：</a:t>
            </a:r>
            <a:r>
              <a:rPr lang="en-US" altLang="zh-TW" sz="3600" dirty="0" err="1">
                <a:solidFill>
                  <a:prstClr val="black"/>
                </a:solidFill>
                <a:ea typeface="標楷體" panose="03000509000000000000" pitchFamily="65" charset="-120"/>
              </a:rPr>
              <a:t>appetising</a:t>
            </a:r>
            <a:endParaRPr lang="zh-HK" altLang="en-US" sz="3600" dirty="0">
              <a:solidFill>
                <a:prstClr val="black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60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11" y="56022"/>
            <a:ext cx="1584176" cy="11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306686" y="576914"/>
            <a:ext cx="6657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000" b="1" dirty="0" smtClean="0">
                <a:solidFill>
                  <a:srgbClr val="7030A0"/>
                </a:solidFill>
                <a:latin typeface="Cambria"/>
                <a:cs typeface="Times New Roman"/>
              </a:rPr>
              <a:t>for </a:t>
            </a:r>
            <a:r>
              <a:rPr lang="en-US" altLang="zh-HK" sz="2000" b="1" dirty="0">
                <a:solidFill>
                  <a:srgbClr val="7030A0"/>
                </a:solidFill>
                <a:latin typeface="Cambria"/>
                <a:cs typeface="Times New Roman"/>
              </a:rPr>
              <a:t>good quality performances in GCE Oral Examination</a:t>
            </a:r>
            <a:endParaRPr lang="zh-HK" altLang="en-US" sz="2000" b="1" dirty="0">
              <a:solidFill>
                <a:srgbClr val="7030A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8501" y="1205108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b="1" kern="100" dirty="0" smtClean="0">
                <a:solidFill>
                  <a:srgbClr val="00B050"/>
                </a:solidFill>
                <a:latin typeface="Cambria"/>
                <a:cs typeface="Times New Roman"/>
              </a:rPr>
              <a:t>A.  Content </a:t>
            </a:r>
            <a:r>
              <a:rPr lang="en-US" altLang="zh-HK" sz="2400" b="1" kern="100" dirty="0">
                <a:solidFill>
                  <a:srgbClr val="00B050"/>
                </a:solidFill>
                <a:latin typeface="Cambria"/>
                <a:cs typeface="Times New Roman"/>
              </a:rPr>
              <a:t>and Understanding</a:t>
            </a:r>
            <a:endParaRPr lang="zh-TW" altLang="zh-HK" sz="2400" b="1" kern="100" dirty="0">
              <a:solidFill>
                <a:srgbClr val="00B050"/>
              </a:solidFill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>
                <a:latin typeface="Cambria"/>
                <a:cs typeface="Times New Roman"/>
              </a:rPr>
              <a:t>1. Gave developed and detailed answers.</a:t>
            </a:r>
            <a:endParaRPr lang="zh-TW" altLang="zh-HK" sz="24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endParaRPr lang="en-US" altLang="zh-HK" sz="2400" kern="100" dirty="0" smtClean="0">
              <a:latin typeface="Cambria"/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 smtClean="0">
                <a:latin typeface="Cambria"/>
                <a:cs typeface="Times New Roman"/>
              </a:rPr>
              <a:t>2</a:t>
            </a:r>
            <a:r>
              <a:rPr lang="en-US" altLang="zh-HK" sz="2400" kern="100" dirty="0">
                <a:latin typeface="Cambria"/>
                <a:cs typeface="Times New Roman"/>
              </a:rPr>
              <a:t>. Demonstrating thorough consideration on the issues </a:t>
            </a:r>
            <a:endParaRPr lang="en-US" altLang="zh-HK" sz="2400" kern="100" dirty="0" smtClean="0">
              <a:latin typeface="Cambria"/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>
                <a:latin typeface="Cambria"/>
                <a:cs typeface="Times New Roman"/>
              </a:rPr>
              <a:t> </a:t>
            </a:r>
            <a:r>
              <a:rPr lang="en-US" altLang="zh-HK" sz="2400" kern="100" dirty="0" smtClean="0">
                <a:latin typeface="Cambria"/>
                <a:cs typeface="Times New Roman"/>
              </a:rPr>
              <a:t>    relating </a:t>
            </a:r>
            <a:r>
              <a:rPr lang="en-US" altLang="zh-HK" sz="2400" kern="100" dirty="0">
                <a:latin typeface="Cambria"/>
                <a:cs typeface="Times New Roman"/>
              </a:rPr>
              <a:t>to the stimulus.</a:t>
            </a:r>
            <a:endParaRPr lang="zh-TW" altLang="zh-HK" sz="24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endParaRPr lang="en-US" altLang="zh-HK" sz="2400" kern="100" dirty="0" smtClean="0">
              <a:latin typeface="Cambria"/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 smtClean="0">
                <a:latin typeface="Cambria"/>
                <a:cs typeface="Times New Roman"/>
              </a:rPr>
              <a:t>3</a:t>
            </a:r>
            <a:r>
              <a:rPr lang="en-US" altLang="zh-HK" sz="2400" kern="100" dirty="0">
                <a:latin typeface="Cambria"/>
                <a:cs typeface="Times New Roman"/>
              </a:rPr>
              <a:t>. Start with a full or partial translation of English stimulus.</a:t>
            </a:r>
            <a:endParaRPr lang="zh-TW" altLang="zh-HK" sz="24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endParaRPr lang="en-US" altLang="zh-HK" sz="2400" kern="100" dirty="0" smtClean="0">
              <a:latin typeface="Cambria"/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 smtClean="0">
                <a:latin typeface="Cambria"/>
                <a:cs typeface="Times New Roman"/>
              </a:rPr>
              <a:t>4</a:t>
            </a:r>
            <a:r>
              <a:rPr lang="en-US" altLang="zh-HK" sz="2400" kern="100" dirty="0">
                <a:latin typeface="Cambria"/>
                <a:cs typeface="Times New Roman"/>
              </a:rPr>
              <a:t>. Use the English stimulus thoroughly and properly. </a:t>
            </a:r>
            <a:endParaRPr lang="zh-TW" altLang="zh-HK" sz="24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endParaRPr lang="en-US" altLang="zh-HK" sz="2400" kern="100" dirty="0" smtClean="0">
              <a:latin typeface="Cambria"/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 smtClean="0">
                <a:latin typeface="Cambria"/>
                <a:cs typeface="Times New Roman"/>
              </a:rPr>
              <a:t>5</a:t>
            </a:r>
            <a:r>
              <a:rPr lang="en-US" altLang="zh-HK" sz="2400" kern="100" dirty="0">
                <a:latin typeface="Cambria"/>
                <a:cs typeface="Times New Roman"/>
              </a:rPr>
              <a:t>. Cover all the bullet points well. </a:t>
            </a:r>
            <a:endParaRPr lang="zh-TW" altLang="zh-HK" sz="24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endParaRPr lang="en-US" altLang="zh-HK" sz="2400" kern="100" dirty="0" smtClean="0">
              <a:latin typeface="Cambria"/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 smtClean="0">
                <a:latin typeface="Cambria"/>
                <a:cs typeface="Times New Roman"/>
              </a:rPr>
              <a:t>6</a:t>
            </a:r>
            <a:r>
              <a:rPr lang="en-US" altLang="zh-HK" sz="2400" kern="100" dirty="0">
                <a:latin typeface="Cambria"/>
                <a:cs typeface="Times New Roman"/>
              </a:rPr>
              <a:t>. Enrich the speech by providing fully developed ideas.</a:t>
            </a:r>
            <a:endParaRPr lang="zh-TW" altLang="zh-HK" sz="24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endParaRPr lang="en-US" altLang="zh-HK" sz="2400" kern="100" dirty="0" smtClean="0">
              <a:latin typeface="Cambria"/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 smtClean="0">
                <a:latin typeface="Cambria"/>
                <a:cs typeface="Times New Roman"/>
              </a:rPr>
              <a:t>7</a:t>
            </a:r>
            <a:r>
              <a:rPr lang="en-US" altLang="zh-HK" sz="2400" kern="100" dirty="0">
                <a:latin typeface="Cambria"/>
                <a:cs typeface="Times New Roman"/>
              </a:rPr>
              <a:t>. Speak logically and accurately at native or near native </a:t>
            </a:r>
            <a:endParaRPr lang="en-US" altLang="zh-HK" sz="2400" kern="100" dirty="0" smtClean="0">
              <a:latin typeface="Cambria"/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>
                <a:latin typeface="Cambria"/>
                <a:cs typeface="Times New Roman"/>
              </a:rPr>
              <a:t> </a:t>
            </a:r>
            <a:r>
              <a:rPr lang="en-US" altLang="zh-HK" sz="2400" kern="100" dirty="0" smtClean="0">
                <a:latin typeface="Cambria"/>
                <a:cs typeface="Times New Roman"/>
              </a:rPr>
              <a:t>    standard</a:t>
            </a:r>
            <a:r>
              <a:rPr lang="en-US" altLang="zh-HK" sz="2400" kern="100" dirty="0">
                <a:latin typeface="Cambria"/>
                <a:cs typeface="Times New Roman"/>
              </a:rPr>
              <a:t>.</a:t>
            </a:r>
            <a:endParaRPr lang="zh-TW" altLang="zh-HK" sz="2400" kern="1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0329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260648"/>
            <a:ext cx="90364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b="1" kern="100" dirty="0" smtClean="0">
                <a:solidFill>
                  <a:srgbClr val="FF0000"/>
                </a:solidFill>
                <a:latin typeface="Cambria"/>
                <a:cs typeface="Times New Roman"/>
              </a:rPr>
              <a:t>       Candidates </a:t>
            </a:r>
            <a:r>
              <a:rPr lang="en-US" altLang="zh-HK" sz="2400" b="1" kern="100" dirty="0">
                <a:solidFill>
                  <a:srgbClr val="FF0000"/>
                </a:solidFill>
                <a:latin typeface="Cambria"/>
                <a:cs typeface="Times New Roman"/>
              </a:rPr>
              <a:t>who were unable to achieve in the upper mark </a:t>
            </a:r>
            <a:r>
              <a:rPr lang="en-US" altLang="zh-HK" sz="2400" b="1" kern="100" dirty="0" smtClean="0">
                <a:solidFill>
                  <a:srgbClr val="FF0000"/>
                </a:solidFill>
                <a:latin typeface="Cambria"/>
                <a:cs typeface="Times New Roman"/>
              </a:rPr>
              <a:t>  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b="1" kern="100" dirty="0">
                <a:solidFill>
                  <a:srgbClr val="FF0000"/>
                </a:solidFill>
                <a:latin typeface="Cambria"/>
                <a:cs typeface="Times New Roman"/>
              </a:rPr>
              <a:t> </a:t>
            </a:r>
            <a:r>
              <a:rPr lang="en-US" altLang="zh-HK" sz="2400" b="1" kern="100" dirty="0" smtClean="0">
                <a:solidFill>
                  <a:srgbClr val="FF0000"/>
                </a:solidFill>
                <a:latin typeface="Cambria"/>
                <a:cs typeface="Times New Roman"/>
              </a:rPr>
              <a:t>       bands </a:t>
            </a:r>
            <a:r>
              <a:rPr lang="en-US" altLang="zh-HK" sz="2400" b="1" kern="100" dirty="0">
                <a:solidFill>
                  <a:srgbClr val="FF0000"/>
                </a:solidFill>
                <a:latin typeface="Cambria"/>
                <a:cs typeface="Times New Roman"/>
              </a:rPr>
              <a:t>as they:</a:t>
            </a:r>
            <a:endParaRPr lang="zh-TW" altLang="zh-HK" sz="2400" b="1" kern="100" dirty="0">
              <a:solidFill>
                <a:srgbClr val="FF0000"/>
              </a:solidFill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>
                <a:latin typeface="Cambria"/>
                <a:cs typeface="Times New Roman"/>
              </a:rPr>
              <a:t>  </a:t>
            </a:r>
            <a:r>
              <a:rPr lang="en-US" altLang="zh-HK" sz="2400" kern="100" dirty="0" smtClean="0">
                <a:latin typeface="Cambria"/>
                <a:cs typeface="Times New Roman"/>
              </a:rPr>
              <a:t> * </a:t>
            </a:r>
            <a:r>
              <a:rPr lang="en-US" altLang="zh-HK" sz="2400" kern="100" dirty="0">
                <a:latin typeface="Cambria"/>
                <a:cs typeface="Times New Roman"/>
              </a:rPr>
              <a:t>struggled to speak for the full time allocation (i.e. 5 to 6 minutes)</a:t>
            </a:r>
            <a:endParaRPr lang="zh-TW" altLang="zh-HK" sz="24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>
                <a:latin typeface="Cambria"/>
                <a:cs typeface="Times New Roman"/>
              </a:rPr>
              <a:t>  </a:t>
            </a:r>
            <a:endParaRPr lang="en-US" altLang="zh-HK" sz="2400" kern="100" dirty="0" smtClean="0">
              <a:latin typeface="Cambria"/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>
                <a:latin typeface="Cambria"/>
                <a:cs typeface="Times New Roman"/>
              </a:rPr>
              <a:t> </a:t>
            </a:r>
            <a:r>
              <a:rPr lang="en-US" altLang="zh-HK" sz="2400" kern="100" dirty="0" smtClean="0">
                <a:latin typeface="Cambria"/>
                <a:cs typeface="Times New Roman"/>
              </a:rPr>
              <a:t>  *</a:t>
            </a:r>
            <a:r>
              <a:rPr lang="en-US" altLang="zh-HK" sz="2400" kern="100" dirty="0">
                <a:latin typeface="Cambria"/>
                <a:cs typeface="Times New Roman"/>
              </a:rPr>
              <a:t>spoke over 6 minutes (the remainder of the presentation was not </a:t>
            </a:r>
            <a:endParaRPr lang="en-US" altLang="zh-HK" sz="2400" kern="100" dirty="0" smtClean="0">
              <a:latin typeface="Cambria"/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>
                <a:latin typeface="Cambria"/>
                <a:cs typeface="Times New Roman"/>
              </a:rPr>
              <a:t> </a:t>
            </a:r>
            <a:r>
              <a:rPr lang="en-US" altLang="zh-HK" sz="2400" kern="100" dirty="0" smtClean="0">
                <a:latin typeface="Cambria"/>
                <a:cs typeface="Times New Roman"/>
              </a:rPr>
              <a:t>    marked</a:t>
            </a:r>
            <a:r>
              <a:rPr lang="en-US" altLang="zh-HK" sz="2400" kern="100" dirty="0">
                <a:latin typeface="Cambria"/>
                <a:cs typeface="Times New Roman"/>
              </a:rPr>
              <a:t>)</a:t>
            </a:r>
            <a:endParaRPr lang="zh-TW" altLang="zh-HK" sz="24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>
                <a:latin typeface="Cambria"/>
                <a:cs typeface="Times New Roman"/>
              </a:rPr>
              <a:t> </a:t>
            </a:r>
            <a:endParaRPr lang="en-US" altLang="zh-HK" sz="2400" kern="100" dirty="0" smtClean="0">
              <a:latin typeface="Cambria"/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 smtClean="0">
                <a:latin typeface="Cambria"/>
                <a:cs typeface="Times New Roman"/>
              </a:rPr>
              <a:t>    *</a:t>
            </a:r>
            <a:r>
              <a:rPr lang="en-US" altLang="zh-HK" sz="2400" kern="100" dirty="0">
                <a:latin typeface="Cambria"/>
                <a:cs typeface="Times New Roman"/>
              </a:rPr>
              <a:t>gave limited or no response to the stimulus (i.e. bullet point 1)</a:t>
            </a:r>
            <a:endParaRPr lang="zh-TW" altLang="zh-HK" sz="24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>
                <a:latin typeface="Cambria"/>
                <a:cs typeface="Times New Roman"/>
              </a:rPr>
              <a:t>  </a:t>
            </a:r>
            <a:endParaRPr lang="en-US" altLang="zh-HK" sz="2400" kern="100" dirty="0" smtClean="0">
              <a:latin typeface="Cambria"/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 smtClean="0">
                <a:latin typeface="Cambria"/>
                <a:cs typeface="Times New Roman"/>
              </a:rPr>
              <a:t>    *</a:t>
            </a:r>
            <a:r>
              <a:rPr lang="en-US" altLang="zh-HK" sz="2400" kern="100" dirty="0">
                <a:latin typeface="Cambria"/>
                <a:cs typeface="Times New Roman"/>
              </a:rPr>
              <a:t>became repetitive</a:t>
            </a:r>
            <a:endParaRPr lang="zh-TW" altLang="zh-HK" sz="24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>
                <a:latin typeface="Cambria"/>
                <a:cs typeface="Times New Roman"/>
              </a:rPr>
              <a:t>  </a:t>
            </a:r>
            <a:endParaRPr lang="en-US" altLang="zh-HK" sz="2400" kern="100" dirty="0" smtClean="0">
              <a:latin typeface="Cambria"/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 smtClean="0">
                <a:latin typeface="Cambria"/>
                <a:cs typeface="Times New Roman"/>
              </a:rPr>
              <a:t>    *</a:t>
            </a:r>
            <a:r>
              <a:rPr lang="en-US" altLang="zh-HK" sz="2400" kern="100" dirty="0">
                <a:latin typeface="Cambria"/>
                <a:cs typeface="Times New Roman"/>
              </a:rPr>
              <a:t>talked freely without responding to all five bullet points</a:t>
            </a:r>
            <a:endParaRPr lang="zh-TW" altLang="zh-HK" sz="24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>
                <a:latin typeface="Cambria"/>
                <a:cs typeface="Times New Roman"/>
              </a:rPr>
              <a:t>  </a:t>
            </a:r>
            <a:endParaRPr lang="en-US" altLang="zh-HK" sz="2400" kern="100" dirty="0" smtClean="0">
              <a:latin typeface="Cambria"/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 smtClean="0">
                <a:latin typeface="Cambria"/>
                <a:cs typeface="Times New Roman"/>
              </a:rPr>
              <a:t>    *</a:t>
            </a:r>
            <a:r>
              <a:rPr lang="en-US" altLang="zh-HK" sz="2400" kern="100" dirty="0">
                <a:latin typeface="Cambria"/>
                <a:cs typeface="Times New Roman"/>
              </a:rPr>
              <a:t>gave a lot of irrelevant responses</a:t>
            </a:r>
            <a:endParaRPr lang="zh-TW" altLang="zh-HK" sz="24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>
                <a:latin typeface="Cambria"/>
                <a:cs typeface="Times New Roman"/>
              </a:rPr>
              <a:t>  </a:t>
            </a:r>
            <a:endParaRPr lang="en-US" altLang="zh-HK" sz="2400" kern="100" dirty="0" smtClean="0">
              <a:latin typeface="Cambria"/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 smtClean="0">
                <a:latin typeface="Cambria"/>
                <a:cs typeface="Times New Roman"/>
              </a:rPr>
              <a:t>    *</a:t>
            </a:r>
            <a:r>
              <a:rPr lang="en-US" altLang="zh-HK" sz="2400" kern="100" dirty="0">
                <a:latin typeface="Cambria"/>
                <a:cs typeface="Times New Roman"/>
              </a:rPr>
              <a:t>fail to extend the responses to the full range of all bullet points</a:t>
            </a:r>
            <a:endParaRPr lang="zh-TW" altLang="zh-HK" sz="2400" kern="100" dirty="0">
              <a:cs typeface="Times New Roman"/>
            </a:endParaRPr>
          </a:p>
          <a:p>
            <a:pPr marL="228600" indent="-228600"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>
                <a:latin typeface="Cambria"/>
                <a:cs typeface="Times New Roman"/>
              </a:rPr>
              <a:t>  </a:t>
            </a:r>
            <a:endParaRPr lang="en-US" altLang="zh-HK" sz="2400" kern="100" dirty="0" smtClean="0">
              <a:latin typeface="Cambria"/>
              <a:cs typeface="Times New Roman"/>
            </a:endParaRPr>
          </a:p>
          <a:p>
            <a:pPr marL="228600" indent="-228600"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 smtClean="0">
                <a:latin typeface="Cambria"/>
                <a:cs typeface="Times New Roman"/>
              </a:rPr>
              <a:t>    *</a:t>
            </a:r>
            <a:r>
              <a:rPr lang="en-US" altLang="zh-HK" sz="2400" kern="100" dirty="0">
                <a:latin typeface="Cambria"/>
                <a:cs typeface="Times New Roman"/>
              </a:rPr>
              <a:t>gave an unbalanced presentation (e.g. spent too much time on </a:t>
            </a:r>
            <a:r>
              <a:rPr lang="en-US" altLang="zh-HK" sz="2400" kern="100" dirty="0" smtClean="0">
                <a:latin typeface="Cambria"/>
                <a:cs typeface="Times New Roman"/>
              </a:rPr>
              <a:t> </a:t>
            </a:r>
          </a:p>
          <a:p>
            <a:pPr marL="228600" indent="-228600"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>
                <a:latin typeface="Cambria"/>
                <a:cs typeface="Times New Roman"/>
              </a:rPr>
              <a:t> </a:t>
            </a:r>
            <a:r>
              <a:rPr lang="en-US" altLang="zh-HK" sz="2400" kern="100" dirty="0" smtClean="0">
                <a:latin typeface="Cambria"/>
                <a:cs typeface="Times New Roman"/>
              </a:rPr>
              <a:t>     the </a:t>
            </a:r>
            <a:r>
              <a:rPr lang="en-US" altLang="zh-HK" sz="2400" kern="100" dirty="0">
                <a:latin typeface="Cambria"/>
                <a:cs typeface="Times New Roman"/>
              </a:rPr>
              <a:t>first three bullet points and rushed through the last two </a:t>
            </a:r>
            <a:r>
              <a:rPr lang="en-US" altLang="zh-HK" sz="2400" kern="100" dirty="0" smtClean="0">
                <a:latin typeface="Cambria"/>
                <a:cs typeface="Times New Roman"/>
              </a:rPr>
              <a:t> </a:t>
            </a:r>
          </a:p>
          <a:p>
            <a:pPr marL="228600" indent="-228600"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>
                <a:latin typeface="Cambria"/>
                <a:cs typeface="Times New Roman"/>
              </a:rPr>
              <a:t> </a:t>
            </a:r>
            <a:r>
              <a:rPr lang="en-US" altLang="zh-HK" sz="2400" kern="100" dirty="0" smtClean="0">
                <a:latin typeface="Cambria"/>
                <a:cs typeface="Times New Roman"/>
              </a:rPr>
              <a:t>     bullet </a:t>
            </a:r>
            <a:r>
              <a:rPr lang="en-US" altLang="zh-HK" sz="2400" kern="100" dirty="0">
                <a:latin typeface="Cambria"/>
                <a:cs typeface="Times New Roman"/>
              </a:rPr>
              <a:t>points)</a:t>
            </a:r>
            <a:endParaRPr lang="zh-TW" altLang="zh-HK" sz="2400" kern="1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91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1"/>
          <p:cNvSpPr>
            <a:spLocks noChangeArrowheads="1"/>
          </p:cNvSpPr>
          <p:nvPr/>
        </p:nvSpPr>
        <p:spPr bwMode="auto">
          <a:xfrm>
            <a:off x="2505075" y="403225"/>
            <a:ext cx="3775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zh-HK" sz="4000" b="1" smtClean="0">
                <a:solidFill>
                  <a:srgbClr val="008000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健康飲食金字塔</a:t>
            </a:r>
            <a:endParaRPr lang="zh-TW" altLang="zh-HK" sz="400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</p:txBody>
      </p:sp>
      <p:pic>
        <p:nvPicPr>
          <p:cNvPr id="67587" name="Picture 3" descr=" 圖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820738"/>
            <a:ext cx="8132763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4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764704"/>
            <a:ext cx="8568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b="1" kern="100" dirty="0" smtClean="0">
                <a:solidFill>
                  <a:srgbClr val="00B050"/>
                </a:solidFill>
                <a:latin typeface="Cambria"/>
                <a:cs typeface="Times New Roman"/>
              </a:rPr>
              <a:t>B.  Quality </a:t>
            </a:r>
            <a:r>
              <a:rPr lang="en-US" altLang="zh-HK" sz="2400" b="1" kern="100" dirty="0">
                <a:solidFill>
                  <a:srgbClr val="00B050"/>
                </a:solidFill>
                <a:latin typeface="Cambria"/>
                <a:cs typeface="Times New Roman"/>
              </a:rPr>
              <a:t>of language</a:t>
            </a:r>
            <a:endParaRPr lang="zh-TW" altLang="zh-HK" sz="2400" b="1" kern="100" dirty="0">
              <a:solidFill>
                <a:srgbClr val="00B050"/>
              </a:solidFill>
              <a:cs typeface="Times New Roman"/>
            </a:endParaRPr>
          </a:p>
          <a:p>
            <a:pPr marL="228600" indent="-228600">
              <a:lnSpc>
                <a:spcPts val="2400"/>
              </a:lnSpc>
              <a:spcAft>
                <a:spcPts val="0"/>
              </a:spcAft>
            </a:pPr>
            <a:endParaRPr lang="en-US" altLang="zh-HK" sz="2400" b="1" kern="100" dirty="0" smtClean="0">
              <a:latin typeface="Cambria"/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 smtClean="0">
                <a:latin typeface="Cambria"/>
                <a:cs typeface="Times New Roman"/>
              </a:rPr>
              <a:t>1. Clear </a:t>
            </a:r>
            <a:r>
              <a:rPr lang="en-US" altLang="zh-HK" sz="2400" kern="100" dirty="0">
                <a:latin typeface="Cambria"/>
                <a:cs typeface="Times New Roman"/>
              </a:rPr>
              <a:t>pronunciation and good control of complex language </a:t>
            </a:r>
            <a:r>
              <a:rPr lang="en-US" altLang="zh-HK" sz="2400" kern="100" dirty="0" smtClean="0">
                <a:latin typeface="Cambria"/>
                <a:cs typeface="Times New Roman"/>
              </a:rPr>
              <a:t>   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>
                <a:latin typeface="Cambria"/>
                <a:cs typeface="Times New Roman"/>
              </a:rPr>
              <a:t> </a:t>
            </a:r>
            <a:r>
              <a:rPr lang="en-US" altLang="zh-HK" sz="2400" kern="100" dirty="0" smtClean="0">
                <a:latin typeface="Cambria"/>
                <a:cs typeface="Times New Roman"/>
              </a:rPr>
              <a:t>      structure</a:t>
            </a:r>
            <a:r>
              <a:rPr lang="en-US" altLang="zh-HK" sz="2400" kern="100" dirty="0">
                <a:latin typeface="Cambria"/>
                <a:cs typeface="Times New Roman"/>
              </a:rPr>
              <a:t>.</a:t>
            </a:r>
            <a:endParaRPr lang="zh-TW" altLang="zh-HK" sz="2400" kern="100" dirty="0">
              <a:cs typeface="Times New Roman"/>
            </a:endParaRPr>
          </a:p>
          <a:p>
            <a:pPr marL="228600" indent="-228600">
              <a:lnSpc>
                <a:spcPts val="2400"/>
              </a:lnSpc>
              <a:spcAft>
                <a:spcPts val="0"/>
              </a:spcAft>
            </a:pPr>
            <a:endParaRPr lang="en-US" altLang="zh-HK" sz="2400" kern="100" dirty="0" smtClean="0">
              <a:latin typeface="Cambria"/>
              <a:cs typeface="Times New Roman"/>
            </a:endParaRPr>
          </a:p>
          <a:p>
            <a:pPr marL="228600" indent="-228600"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 smtClean="0">
                <a:latin typeface="Cambria"/>
                <a:cs typeface="Times New Roman"/>
              </a:rPr>
              <a:t>2</a:t>
            </a:r>
            <a:r>
              <a:rPr lang="en-US" altLang="zh-HK" sz="2400" kern="100" dirty="0">
                <a:latin typeface="Cambria"/>
                <a:cs typeface="Times New Roman"/>
              </a:rPr>
              <a:t>. </a:t>
            </a:r>
            <a:r>
              <a:rPr lang="en-US" altLang="zh-HK" sz="2400" b="1" kern="100" dirty="0">
                <a:solidFill>
                  <a:srgbClr val="FF0000"/>
                </a:solidFill>
                <a:latin typeface="Cambria"/>
                <a:cs typeface="Times New Roman"/>
              </a:rPr>
              <a:t>The weaker candidates with the following problems: </a:t>
            </a:r>
            <a:endParaRPr lang="zh-TW" altLang="zh-HK" sz="2400" b="1" kern="100" dirty="0">
              <a:solidFill>
                <a:srgbClr val="FF0000"/>
              </a:solidFill>
              <a:cs typeface="Times New Roman"/>
            </a:endParaRPr>
          </a:p>
          <a:p>
            <a:pPr marL="228600" indent="-76200">
              <a:lnSpc>
                <a:spcPts val="2400"/>
              </a:lnSpc>
              <a:spcAft>
                <a:spcPts val="0"/>
              </a:spcAft>
            </a:pPr>
            <a:endParaRPr lang="en-US" altLang="zh-HK" sz="2400" kern="100" dirty="0" smtClean="0">
              <a:latin typeface="Cambria"/>
              <a:cs typeface="Times New Roman"/>
            </a:endParaRPr>
          </a:p>
          <a:p>
            <a:pPr marL="228600" indent="-76200"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 smtClean="0">
                <a:latin typeface="Cambria"/>
                <a:cs typeface="Times New Roman"/>
              </a:rPr>
              <a:t>*</a:t>
            </a:r>
            <a:r>
              <a:rPr lang="en-US" altLang="zh-HK" sz="2400" kern="100" dirty="0">
                <a:latin typeface="Cambria"/>
                <a:cs typeface="Times New Roman"/>
              </a:rPr>
              <a:t>spoke with tones which sometimes caused misunderstanding</a:t>
            </a:r>
            <a:endParaRPr lang="zh-TW" altLang="zh-HK" sz="2400" kern="100" dirty="0">
              <a:cs typeface="Times New Roman"/>
            </a:endParaRPr>
          </a:p>
          <a:p>
            <a:pPr marL="228600" indent="-76200">
              <a:lnSpc>
                <a:spcPts val="2400"/>
              </a:lnSpc>
              <a:spcAft>
                <a:spcPts val="0"/>
              </a:spcAft>
            </a:pPr>
            <a:endParaRPr lang="en-US" altLang="zh-HK" sz="2400" kern="100" dirty="0" smtClean="0">
              <a:latin typeface="Cambria"/>
              <a:cs typeface="Times New Roman"/>
            </a:endParaRPr>
          </a:p>
          <a:p>
            <a:pPr marL="228600" indent="-76200"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 smtClean="0">
                <a:latin typeface="Cambria"/>
                <a:cs typeface="Times New Roman"/>
              </a:rPr>
              <a:t>*</a:t>
            </a:r>
            <a:r>
              <a:rPr lang="en-US" altLang="zh-HK" sz="2400" kern="100" dirty="0">
                <a:latin typeface="Cambria"/>
                <a:cs typeface="Times New Roman"/>
              </a:rPr>
              <a:t>spoke with hesitation which stemmed from uncertainty</a:t>
            </a:r>
            <a:endParaRPr lang="zh-TW" altLang="zh-HK" sz="2400" kern="100" dirty="0">
              <a:cs typeface="Times New Roman"/>
            </a:endParaRPr>
          </a:p>
          <a:p>
            <a:pPr marL="228600" indent="-76200">
              <a:lnSpc>
                <a:spcPts val="2400"/>
              </a:lnSpc>
              <a:spcAft>
                <a:spcPts val="0"/>
              </a:spcAft>
            </a:pPr>
            <a:endParaRPr lang="en-US" altLang="zh-HK" sz="2400" kern="100" dirty="0" smtClean="0">
              <a:latin typeface="Cambria"/>
              <a:cs typeface="Times New Roman"/>
            </a:endParaRPr>
          </a:p>
          <a:p>
            <a:pPr marL="228600" indent="-76200">
              <a:lnSpc>
                <a:spcPts val="2400"/>
              </a:lnSpc>
              <a:spcAft>
                <a:spcPts val="0"/>
              </a:spcAft>
            </a:pPr>
            <a:r>
              <a:rPr lang="en-US" altLang="zh-HK" sz="2400" kern="100" dirty="0" smtClean="0">
                <a:latin typeface="Cambria"/>
                <a:cs typeface="Times New Roman"/>
              </a:rPr>
              <a:t>*</a:t>
            </a:r>
            <a:r>
              <a:rPr lang="en-US" altLang="zh-HK" sz="2400" kern="100" dirty="0">
                <a:latin typeface="Cambria"/>
                <a:cs typeface="Times New Roman"/>
              </a:rPr>
              <a:t>spoke with simplicity of language expressions or structures or limited vocabulary</a:t>
            </a:r>
            <a:endParaRPr lang="zh-TW" altLang="zh-HK" sz="2400" kern="1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5986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0703"/>
            <a:ext cx="854398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053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4" y="460157"/>
            <a:ext cx="7325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/>
              <a:t>2015 GCE </a:t>
            </a:r>
          </a:p>
          <a:p>
            <a:r>
              <a:rPr lang="en-US" altLang="zh-HK" sz="2800" dirty="0" smtClean="0"/>
              <a:t>Stimulus 7 : Eating dim sum</a:t>
            </a:r>
            <a:endParaRPr lang="zh-HK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432718" y="2060848"/>
            <a:ext cx="820891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7030A0"/>
                </a:solidFill>
              </a:rPr>
              <a:t>Bullet point 1 </a:t>
            </a:r>
          </a:p>
          <a:p>
            <a:endParaRPr lang="en-US" altLang="zh-HK" sz="2800" dirty="0"/>
          </a:p>
          <a:p>
            <a:r>
              <a:rPr lang="en-US" altLang="zh-HK" sz="2800" dirty="0" smtClean="0">
                <a:solidFill>
                  <a:srgbClr val="FF0000"/>
                </a:solidFill>
              </a:rPr>
              <a:t>State what the above article is referring to ( a full summary is not required).</a:t>
            </a:r>
          </a:p>
          <a:p>
            <a:endParaRPr lang="en-US" altLang="zh-HK" sz="2400" dirty="0"/>
          </a:p>
          <a:p>
            <a:r>
              <a:rPr lang="en-US" altLang="zh-HK" sz="3600" dirty="0" smtClean="0"/>
              <a:t>Time allocation : 1  minute</a:t>
            </a:r>
          </a:p>
          <a:p>
            <a:endParaRPr lang="en-US" altLang="zh-HK" sz="2400" dirty="0"/>
          </a:p>
          <a:p>
            <a:r>
              <a:rPr lang="en-US" altLang="zh-HK" dirty="0" smtClean="0"/>
              <a:t>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34932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35596" y="476672"/>
            <a:ext cx="799288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7030A0"/>
                </a:solidFill>
              </a:rPr>
              <a:t>Bullet point 2</a:t>
            </a:r>
          </a:p>
          <a:p>
            <a:r>
              <a:rPr lang="en-US" altLang="zh-HK" sz="2400" b="1" dirty="0" smtClean="0">
                <a:solidFill>
                  <a:srgbClr val="FF0000"/>
                </a:solidFill>
              </a:rPr>
              <a:t>Why</a:t>
            </a:r>
            <a:r>
              <a:rPr lang="en-US" altLang="zh-HK" sz="2400" dirty="0" smtClean="0"/>
              <a:t> do people like to eat dim sum ? Give details.</a:t>
            </a:r>
          </a:p>
          <a:p>
            <a:endParaRPr lang="en-US" altLang="zh-HK" sz="2400" dirty="0"/>
          </a:p>
          <a:p>
            <a:r>
              <a:rPr lang="en-US" altLang="zh-HK" sz="2400" dirty="0" smtClean="0">
                <a:solidFill>
                  <a:srgbClr val="7030A0"/>
                </a:solidFill>
              </a:rPr>
              <a:t>Bullet point 3</a:t>
            </a:r>
          </a:p>
          <a:p>
            <a:r>
              <a:rPr lang="en-US" altLang="zh-HK" sz="2400" dirty="0" smtClean="0"/>
              <a:t>What do you like to eat and drink when you are with friends ?</a:t>
            </a:r>
          </a:p>
          <a:p>
            <a:endParaRPr lang="en-US" altLang="zh-HK" sz="2400" dirty="0"/>
          </a:p>
          <a:p>
            <a:r>
              <a:rPr lang="en-US" altLang="zh-HK" sz="2400" dirty="0" smtClean="0">
                <a:solidFill>
                  <a:srgbClr val="7030A0"/>
                </a:solidFill>
              </a:rPr>
              <a:t>***Bullet point 4</a:t>
            </a:r>
          </a:p>
          <a:p>
            <a:r>
              <a:rPr lang="en-US" altLang="zh-HK" sz="2400" b="1" dirty="0" smtClean="0">
                <a:solidFill>
                  <a:srgbClr val="FF0000"/>
                </a:solidFill>
              </a:rPr>
              <a:t>What are your opinions </a:t>
            </a:r>
            <a:r>
              <a:rPr lang="en-US" altLang="zh-HK" sz="2400" dirty="0" smtClean="0"/>
              <a:t>of Chinese food ? </a:t>
            </a:r>
            <a:r>
              <a:rPr lang="en-US" altLang="zh-HK" sz="2400" b="1" dirty="0" smtClean="0">
                <a:solidFill>
                  <a:srgbClr val="FF0000"/>
                </a:solidFill>
              </a:rPr>
              <a:t>Why</a:t>
            </a:r>
            <a:r>
              <a:rPr lang="en-US" altLang="zh-HK" sz="2400" dirty="0" smtClean="0"/>
              <a:t> ?</a:t>
            </a:r>
          </a:p>
          <a:p>
            <a:endParaRPr lang="en-US" altLang="zh-HK" sz="2400" dirty="0"/>
          </a:p>
          <a:p>
            <a:r>
              <a:rPr lang="en-US" altLang="zh-HK" sz="2400" dirty="0" smtClean="0">
                <a:solidFill>
                  <a:srgbClr val="7030A0"/>
                </a:solidFill>
              </a:rPr>
              <a:t>***Bullet point 5</a:t>
            </a:r>
          </a:p>
          <a:p>
            <a:r>
              <a:rPr lang="en-US" altLang="zh-HK" sz="2400" b="1" dirty="0" smtClean="0">
                <a:solidFill>
                  <a:srgbClr val="FF0000"/>
                </a:solidFill>
              </a:rPr>
              <a:t>How</a:t>
            </a:r>
            <a:r>
              <a:rPr lang="en-US" altLang="zh-HK" sz="2400" dirty="0" smtClean="0"/>
              <a:t> do you maintain a healthy lifestyle? Give details.</a:t>
            </a:r>
          </a:p>
          <a:p>
            <a:endParaRPr lang="en-US" altLang="zh-HK" sz="2400" dirty="0"/>
          </a:p>
          <a:p>
            <a:endParaRPr lang="en-US" altLang="zh-HK" sz="2400" dirty="0" smtClean="0"/>
          </a:p>
          <a:p>
            <a:r>
              <a:rPr lang="en-US" altLang="zh-HK" sz="3200" dirty="0" smtClean="0"/>
              <a:t>Time allocation : 4  minutes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4486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58888" y="476250"/>
            <a:ext cx="6842125" cy="5202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4000" dirty="0">
                <a:solidFill>
                  <a:prstClr val="black"/>
                </a:solidFill>
                <a:latin typeface="Arial" pitchFamily="34" charset="0"/>
              </a:rPr>
              <a:t>GCE Speaking Exam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HK" dirty="0">
              <a:solidFill>
                <a:prstClr val="black"/>
              </a:solidFill>
              <a:latin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zh-HK" sz="3200" dirty="0">
                <a:solidFill>
                  <a:prstClr val="black"/>
                </a:solidFill>
                <a:latin typeface="Arial" pitchFamily="34" charset="0"/>
              </a:rPr>
              <a:t>Allocated task stimulus sheet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zh-HK" sz="3200" dirty="0">
                <a:solidFill>
                  <a:prstClr val="black"/>
                </a:solidFill>
                <a:latin typeface="Arial" pitchFamily="34" charset="0"/>
              </a:rPr>
              <a:t>15 minutes preparation time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zh-HK" sz="3200" dirty="0">
                <a:solidFill>
                  <a:prstClr val="black"/>
                </a:solidFill>
                <a:latin typeface="Arial" pitchFamily="34" charset="0"/>
              </a:rPr>
              <a:t>Make notes on a A4 size paper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3200" dirty="0">
                <a:solidFill>
                  <a:prstClr val="black"/>
                </a:solidFill>
                <a:latin typeface="Arial" pitchFamily="34" charset="0"/>
              </a:rPr>
              <a:t>     - Summary of the passage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3200" dirty="0">
                <a:solidFill>
                  <a:prstClr val="black"/>
                </a:solidFill>
                <a:latin typeface="Arial" pitchFamily="34" charset="0"/>
              </a:rPr>
              <a:t>     - Response to the bullet points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zh-HK" sz="3200" dirty="0">
                <a:solidFill>
                  <a:prstClr val="black"/>
                </a:solidFill>
                <a:latin typeface="Arial" pitchFamily="34" charset="0"/>
              </a:rPr>
              <a:t>5-6 minutes presentation (monologue)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zh-HK" sz="3200" dirty="0">
                <a:solidFill>
                  <a:prstClr val="black"/>
                </a:solidFill>
                <a:latin typeface="Arial" pitchFamily="34" charset="0"/>
              </a:rPr>
              <a:t>30% of AS award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1" lang="zh-HK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0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4213" y="476250"/>
            <a:ext cx="7848600" cy="541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4000" dirty="0">
                <a:solidFill>
                  <a:prstClr val="black"/>
                </a:solidFill>
                <a:latin typeface="Arial" pitchFamily="34" charset="0"/>
              </a:rPr>
              <a:t>GCE Speaking Exam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HK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3200" u="sng" dirty="0">
                <a:solidFill>
                  <a:prstClr val="black"/>
                </a:solidFill>
                <a:latin typeface="Arial" pitchFamily="34" charset="0"/>
              </a:rPr>
              <a:t>Common Topic areas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zh-HK" sz="3200" dirty="0">
                <a:solidFill>
                  <a:prstClr val="black"/>
                </a:solidFill>
                <a:latin typeface="Arial" pitchFamily="34" charset="0"/>
              </a:rPr>
              <a:t>Food, diet and health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zh-HK" sz="3200" dirty="0">
                <a:solidFill>
                  <a:prstClr val="black"/>
                </a:solidFill>
                <a:latin typeface="Arial" pitchFamily="34" charset="0"/>
              </a:rPr>
              <a:t>Transport, travel and tourism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zh-HK" sz="3200" dirty="0">
                <a:solidFill>
                  <a:prstClr val="black"/>
                </a:solidFill>
                <a:latin typeface="Arial" pitchFamily="34" charset="0"/>
              </a:rPr>
              <a:t>Education and employment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zh-HK" sz="3200" dirty="0">
                <a:solidFill>
                  <a:prstClr val="black"/>
                </a:solidFill>
                <a:latin typeface="Arial" pitchFamily="34" charset="0"/>
              </a:rPr>
              <a:t>Leisure, youth interests and Chinese festivals*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3200" dirty="0">
                <a:solidFill>
                  <a:prstClr val="black"/>
                </a:solidFill>
                <a:latin typeface="Arial" pitchFamily="34" charset="0"/>
              </a:rPr>
              <a:t>      * New year, mid-autumn festival,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3200" dirty="0">
                <a:solidFill>
                  <a:prstClr val="black"/>
                </a:solidFill>
                <a:latin typeface="Arial" pitchFamily="34" charset="0"/>
              </a:rPr>
              <a:t>         dragon boat festival,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3200" dirty="0">
                <a:solidFill>
                  <a:prstClr val="black"/>
                </a:solidFill>
                <a:latin typeface="Arial" pitchFamily="34" charset="0"/>
              </a:rPr>
              <a:t>         Ching Ming (Qing Ming)</a:t>
            </a:r>
            <a:endParaRPr kumimoji="1" lang="zh-HK" altLang="en-US" sz="32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7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5"/>
          <p:cNvSpPr txBox="1">
            <a:spLocks noChangeArrowheads="1"/>
          </p:cNvSpPr>
          <p:nvPr/>
        </p:nvSpPr>
        <p:spPr bwMode="auto">
          <a:xfrm>
            <a:off x="946150" y="620713"/>
            <a:ext cx="2160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TW" sz="4400" smtClean="0">
                <a:solidFill>
                  <a:srgbClr val="000000"/>
                </a:solidFill>
              </a:rPr>
              <a:t>1</a:t>
            </a:r>
          </a:p>
        </p:txBody>
      </p:sp>
      <p:pic>
        <p:nvPicPr>
          <p:cNvPr id="70659" name="Picture 4" descr="C:\Users\check\Desktop\shri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62071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文字方塊 1"/>
          <p:cNvSpPr txBox="1">
            <a:spLocks noChangeArrowheads="1"/>
          </p:cNvSpPr>
          <p:nvPr/>
        </p:nvSpPr>
        <p:spPr bwMode="auto">
          <a:xfrm>
            <a:off x="3643313" y="5373688"/>
            <a:ext cx="43211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蝦餃</a:t>
            </a:r>
            <a:endParaRPr lang="zh-HK" altLang="en-US" sz="540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44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6"/>
          <p:cNvSpPr txBox="1">
            <a:spLocks noChangeArrowheads="1"/>
          </p:cNvSpPr>
          <p:nvPr/>
        </p:nvSpPr>
        <p:spPr bwMode="auto">
          <a:xfrm>
            <a:off x="827088" y="620713"/>
            <a:ext cx="1728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TW" sz="4000" smtClean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71683" name="Picture 4" descr="C:\Users\check\Desktop\下載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6"/>
          <a:stretch/>
        </p:blipFill>
        <p:spPr bwMode="auto">
          <a:xfrm>
            <a:off x="1619250" y="620713"/>
            <a:ext cx="6634163" cy="374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文字方塊 1"/>
          <p:cNvSpPr txBox="1">
            <a:spLocks noChangeArrowheads="1"/>
          </p:cNvSpPr>
          <p:nvPr/>
        </p:nvSpPr>
        <p:spPr bwMode="auto">
          <a:xfrm>
            <a:off x="4037013" y="5300663"/>
            <a:ext cx="180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春卷</a:t>
            </a:r>
            <a:endParaRPr lang="zh-HK" altLang="en-US" sz="540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66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5"/>
          <p:cNvSpPr txBox="1">
            <a:spLocks noChangeArrowheads="1"/>
          </p:cNvSpPr>
          <p:nvPr/>
        </p:nvSpPr>
        <p:spPr bwMode="auto">
          <a:xfrm>
            <a:off x="1208088" y="701675"/>
            <a:ext cx="1439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TW" sz="4000" smtClean="0">
                <a:solidFill>
                  <a:srgbClr val="000000"/>
                </a:solidFill>
              </a:rPr>
              <a:t>3</a:t>
            </a:r>
          </a:p>
        </p:txBody>
      </p:sp>
      <p:pic>
        <p:nvPicPr>
          <p:cNvPr id="72707" name="Picture 4" descr="C:\Users\check\Desktop\下載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7"/>
          <a:stretch/>
        </p:blipFill>
        <p:spPr bwMode="auto">
          <a:xfrm>
            <a:off x="2411413" y="692151"/>
            <a:ext cx="5522912" cy="367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文字方塊 1"/>
          <p:cNvSpPr txBox="1">
            <a:spLocks noChangeArrowheads="1"/>
          </p:cNvSpPr>
          <p:nvPr/>
        </p:nvSpPr>
        <p:spPr bwMode="auto">
          <a:xfrm>
            <a:off x="4206875" y="4941888"/>
            <a:ext cx="18827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蛋</a:t>
            </a:r>
            <a:r>
              <a:rPr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撻</a:t>
            </a:r>
            <a:endParaRPr lang="zh-HK" altLang="en-US" sz="5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01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5"/>
          <p:cNvSpPr txBox="1">
            <a:spLocks noChangeArrowheads="1"/>
          </p:cNvSpPr>
          <p:nvPr/>
        </p:nvSpPr>
        <p:spPr bwMode="auto">
          <a:xfrm>
            <a:off x="755650" y="549275"/>
            <a:ext cx="1728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TW" sz="4000" smtClean="0">
                <a:solidFill>
                  <a:srgbClr val="000000"/>
                </a:solidFill>
              </a:rPr>
              <a:t>4</a:t>
            </a:r>
          </a:p>
        </p:txBody>
      </p:sp>
      <p:pic>
        <p:nvPicPr>
          <p:cNvPr id="73731" name="Picture 4" descr="C:\Users\check\Desktop\下載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92150"/>
            <a:ext cx="6781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文字方塊 1"/>
          <p:cNvSpPr txBox="1">
            <a:spLocks noChangeArrowheads="1"/>
          </p:cNvSpPr>
          <p:nvPr/>
        </p:nvSpPr>
        <p:spPr bwMode="auto">
          <a:xfrm>
            <a:off x="4325938" y="4868863"/>
            <a:ext cx="165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鳳爪</a:t>
            </a:r>
            <a:endParaRPr lang="zh-HK" altLang="en-US" sz="540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90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5"/>
          <p:cNvSpPr txBox="1">
            <a:spLocks noChangeArrowheads="1"/>
          </p:cNvSpPr>
          <p:nvPr/>
        </p:nvSpPr>
        <p:spPr bwMode="auto">
          <a:xfrm>
            <a:off x="1042988" y="765175"/>
            <a:ext cx="1657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TW" sz="4000" smtClean="0">
                <a:solidFill>
                  <a:srgbClr val="000000"/>
                </a:solidFill>
              </a:rPr>
              <a:t>5</a:t>
            </a:r>
          </a:p>
        </p:txBody>
      </p:sp>
      <p:pic>
        <p:nvPicPr>
          <p:cNvPr id="74755" name="Picture 4" descr="C:\Users\check\Desktop\下載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765175"/>
            <a:ext cx="538321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文字方塊 1"/>
          <p:cNvSpPr txBox="1">
            <a:spLocks noChangeArrowheads="1"/>
          </p:cNvSpPr>
          <p:nvPr/>
        </p:nvSpPr>
        <p:spPr bwMode="auto">
          <a:xfrm>
            <a:off x="3348038" y="4797425"/>
            <a:ext cx="38877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山竹牛肉</a:t>
            </a:r>
            <a:endParaRPr lang="zh-HK" altLang="en-US" sz="540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63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H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H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608</Words>
  <Application>Microsoft Office PowerPoint</Application>
  <PresentationFormat>如螢幕大小 (4:3)</PresentationFormat>
  <Paragraphs>134</Paragraphs>
  <Slides>23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23</vt:i4>
      </vt:variant>
    </vt:vector>
  </HeadingPairs>
  <TitlesOfParts>
    <vt:vector size="35" baseType="lpstr">
      <vt:lpstr>新細明體</vt:lpstr>
      <vt:lpstr>標楷體</vt:lpstr>
      <vt:lpstr>Arial</vt:lpstr>
      <vt:lpstr>Calibri</vt:lpstr>
      <vt:lpstr>Cambria</vt:lpstr>
      <vt:lpstr>Times New Roman</vt:lpstr>
      <vt:lpstr>Verdana</vt:lpstr>
      <vt:lpstr>Office 佈景主題</vt:lpstr>
      <vt:lpstr>Balloons</vt:lpstr>
      <vt:lpstr>2_Office 佈景主題</vt:lpstr>
      <vt:lpstr>1_預設簡報設計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食物的味道</vt:lpstr>
      <vt:lpstr>概括形容味道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check</dc:creator>
  <cp:lastModifiedBy>User</cp:lastModifiedBy>
  <cp:revision>37</cp:revision>
  <dcterms:created xsi:type="dcterms:W3CDTF">2017-02-05T05:44:19Z</dcterms:created>
  <dcterms:modified xsi:type="dcterms:W3CDTF">2018-02-11T12:50:53Z</dcterms:modified>
</cp:coreProperties>
</file>