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81" r:id="rId5"/>
    <p:sldId id="258" r:id="rId6"/>
    <p:sldId id="279" r:id="rId7"/>
    <p:sldId id="278" r:id="rId8"/>
    <p:sldId id="282" r:id="rId9"/>
    <p:sldId id="283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61" r:id="rId23"/>
    <p:sldId id="276" r:id="rId24"/>
    <p:sldId id="275" r:id="rId25"/>
    <p:sldId id="27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itchFamily="49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5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/>
    <p:restoredTop sz="91244"/>
  </p:normalViewPr>
  <p:slideViewPr>
    <p:cSldViewPr snapToGrid="0" showGuides="1">
      <p:cViewPr varScale="1">
        <p:scale>
          <a:sx n="64" d="100"/>
          <a:sy n="64" d="100"/>
        </p:scale>
        <p:origin x="1134" y="66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844C6C-2860-4E21-BE53-A8BF5DDD99B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95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3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2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53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1"/>
          <p:cNvPicPr>
            <a:picLocks noChangeAspect="1"/>
          </p:cNvPicPr>
          <p:nvPr userDrawn="1"/>
        </p:nvPicPr>
        <p:blipFill>
          <a:blip r:embed="rId2"/>
          <a:srcRect l="381" t="18097" r="2" b="1714"/>
          <a:stretch>
            <a:fillRect/>
          </a:stretch>
        </p:blipFill>
        <p:spPr>
          <a:xfrm>
            <a:off x="0" y="0"/>
            <a:ext cx="9144000" cy="559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1454150"/>
            <a:ext cx="9144000" cy="54038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直接连接符 15"/>
          <p:cNvCxnSpPr/>
          <p:nvPr/>
        </p:nvCxnSpPr>
        <p:spPr>
          <a:xfrm>
            <a:off x="0" y="4473882"/>
            <a:ext cx="6871063" cy="1"/>
          </a:xfrm>
          <a:prstGeom prst="line">
            <a:avLst/>
          </a:prstGeom>
          <a:ln w="28575">
            <a:gradFill flip="none" rotWithShape="1">
              <a:gsLst>
                <a:gs pos="0">
                  <a:schemeClr val="bg1"/>
                </a:gs>
                <a:gs pos="79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ctrTitle"/>
          </p:nvPr>
        </p:nvSpPr>
        <p:spPr bwMode="auto">
          <a:xfrm>
            <a:off x="285750" y="3665538"/>
            <a:ext cx="6561138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 smtClean="0">
                <a:ln>
                  <a:noFill/>
                </a:ln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14342" name="KSO_BC1"/>
          <p:cNvSpPr>
            <a:spLocks noGrp="1"/>
          </p:cNvSpPr>
          <p:nvPr>
            <p:ph type="subTitle" idx="1"/>
          </p:nvPr>
        </p:nvSpPr>
        <p:spPr>
          <a:xfrm>
            <a:off x="280988" y="4541838"/>
            <a:ext cx="6573837" cy="620712"/>
          </a:xfrm>
        </p:spPr>
        <p:txBody>
          <a:bodyPr anchor="ctr"/>
          <a:lstStyle>
            <a:lvl1pPr marL="0" indent="0" algn="l">
              <a:buFont typeface="Wingdings" panose="05000000000000000000" pitchFamily="2" charset="2"/>
              <a:buNone/>
              <a:defRPr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6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81994C7-9AB6-454C-A54F-CA24B5F58F64}" type="datetime1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  <a:t>2018/2/11</a:t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471" y="232221"/>
            <a:ext cx="7820300" cy="5341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323703"/>
            <a:ext cx="7820300" cy="4902926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05100" y="225937"/>
            <a:ext cx="8142512" cy="6456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9841" y="1007533"/>
            <a:ext cx="7886700" cy="6831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  <a:p>
            <a:pPr lvl="2"/>
            <a:r>
              <a:rPr lang="en-US" altLang="zh-CN" smtClean="0"/>
              <a:t>Third level</a:t>
            </a:r>
            <a:endParaRPr lang="zh-CN" altLang="en-US" smtClean="0"/>
          </a:p>
          <a:p>
            <a:pPr lvl="3"/>
            <a:r>
              <a:rPr lang="en-US" altLang="zh-CN" smtClean="0"/>
              <a:t>Fourth level</a:t>
            </a:r>
            <a:endParaRPr lang="zh-CN" altLang="en-US" smtClean="0"/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B8650A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B8650A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8650A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3"/>
          <p:cNvPicPr>
            <a:picLocks noChangeAspect="1"/>
          </p:cNvPicPr>
          <p:nvPr/>
        </p:nvPicPr>
        <p:blipFill>
          <a:blip r:embed="rId13"/>
          <a:srcRect l="96" t="22806" r="285" b="-188"/>
          <a:stretch>
            <a:fillRect/>
          </a:stretch>
        </p:blipFill>
        <p:spPr>
          <a:xfrm>
            <a:off x="0" y="1463675"/>
            <a:ext cx="9144000" cy="539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6"/>
          <p:cNvPicPr>
            <a:picLocks noChangeAspect="1"/>
          </p:cNvPicPr>
          <p:nvPr/>
        </p:nvPicPr>
        <p:blipFill>
          <a:blip r:embed="rId14"/>
          <a:srcRect l="381" t="26878" b="34805"/>
          <a:stretch>
            <a:fillRect/>
          </a:stretch>
        </p:blipFill>
        <p:spPr>
          <a:xfrm>
            <a:off x="0" y="0"/>
            <a:ext cx="9144000" cy="267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182563"/>
            <a:ext cx="9144000" cy="6675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shade val="100000"/>
                  <a:satMod val="115000"/>
                  <a:alpha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04825" y="295275"/>
            <a:ext cx="8142288" cy="6461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lvl="0"/>
            <a:r>
              <a:rPr lang="zh-CN" altLang="en-US" smtClean="0"/>
              <a:t>单击此处编辑标题样式</a:t>
            </a:r>
            <a:endParaRPr lang="en-US" smtClean="0"/>
          </a:p>
        </p:txBody>
      </p:sp>
      <p:sp>
        <p:nvSpPr>
          <p:cNvPr id="1030" name="KSO_BC1"/>
          <p:cNvSpPr>
            <a:spLocks noGrp="1"/>
          </p:cNvSpPr>
          <p:nvPr>
            <p:ph type="body" idx="1"/>
          </p:nvPr>
        </p:nvSpPr>
        <p:spPr>
          <a:xfrm>
            <a:off x="504825" y="1176338"/>
            <a:ext cx="8142288" cy="517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3499A9-9C7C-4A7F-81AA-4F329340212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7932738" y="6356350"/>
            <a:ext cx="582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 eaLnBrk="1" hangingPunct="1"/>
            <a:fld id="{9A0DB2DC-4C9A-4742-B13C-FB6460FD3503}" type="slidenum">
              <a:rPr lang="zh-CN" altLang="en-US" sz="1200" dirty="0">
                <a:solidFill>
                  <a:srgbClr val="B8650A"/>
                </a:solidFill>
                <a:latin typeface="Arial" panose="020B0604020202020204" pitchFamily="34" charset="0"/>
                <a:ea typeface="黑体" pitchFamily="49" charset="-122"/>
              </a:rPr>
              <a:t>‹#›</a:t>
            </a:fld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588373" y="6534150"/>
            <a:ext cx="54156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79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391943" y="6534150"/>
            <a:ext cx="54156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79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ln>
            <a:solidFill>
              <a:schemeClr val="accent1">
                <a:lumMod val="75000"/>
              </a:schemeClr>
            </a:solidFill>
          </a:ln>
          <a:solidFill>
            <a:srgbClr val="B8650A"/>
          </a:solidFill>
          <a:latin typeface="华文新魏" pitchFamily="2" charset="-122"/>
          <a:ea typeface="华文新魏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8650A"/>
          </a:solidFill>
          <a:latin typeface="华文新魏" pitchFamily="2" charset="-122"/>
          <a:ea typeface="华文新魏" pitchFamily="2" charset="-122"/>
        </a:defRPr>
      </a:lvl9pPr>
    </p:titleStyle>
    <p:bodyStyle>
      <a:lvl1pPr marL="357505" indent="-357505" algn="just" rtl="0" fontAlgn="base">
        <a:spcBef>
          <a:spcPts val="1600"/>
        </a:spcBef>
        <a:spcAft>
          <a:spcPct val="0"/>
        </a:spcAft>
        <a:buClr>
          <a:srgbClr val="B8650A"/>
        </a:buClr>
        <a:buSzPct val="60000"/>
        <a:buFont typeface="Wingdings" panose="05000000000000000000" pitchFamily="2" charset="2"/>
        <a:buChar char="l"/>
        <a:defRPr sz="2400" kern="1200">
          <a:solidFill>
            <a:srgbClr val="B8650A"/>
          </a:solidFill>
          <a:latin typeface="华文新魏" pitchFamily="2" charset="-122"/>
          <a:ea typeface="华文新魏" pitchFamily="2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ts val="200"/>
        </a:spcBef>
        <a:spcAft>
          <a:spcPts val="600"/>
        </a:spcAft>
        <a:buFont typeface="幼圆" pitchFamily="49" charset="-122"/>
        <a:buChar char=" "/>
        <a:defRPr sz="1600" kern="1200">
          <a:solidFill>
            <a:srgbClr val="757575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LLAkAxBIM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gbujDtaW8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VNGRTFeqB0&amp;feature=youtu.be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7200" b="1" kern="1200" dirty="0" smtClean="0">
                <a:latin typeface="標楷體" panose="03000509000000000000" charset="-120"/>
                <a:ea typeface="標楷體" panose="03000509000000000000" charset="-120"/>
                <a:cs typeface="+mj-cs"/>
              </a:rPr>
              <a:t>《交通工具》</a:t>
            </a:r>
            <a:r>
              <a:rPr lang="zh-CN" altLang="en-US" sz="4800" kern="1200" dirty="0" smtClean="0">
                <a:latin typeface="华文新魏" pitchFamily="2" charset="-122"/>
                <a:ea typeface="华文新魏" pitchFamily="2" charset="-122"/>
                <a:cs typeface="+mj-cs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56388" y="6229350"/>
            <a:ext cx="184150" cy="331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15" y="4443730"/>
            <a:ext cx="2872105" cy="202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" y="4704080"/>
            <a:ext cx="310769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76550"/>
            <a:ext cx="8416925" cy="3708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356610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406900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H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35661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06475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42310" y="2874010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4" name="Rectangle 23"/>
          <p:cNvSpPr/>
          <p:nvPr/>
        </p:nvSpPr>
        <p:spPr>
          <a:xfrm>
            <a:off x="3242310" y="45650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5" name="Rectangle 24"/>
          <p:cNvSpPr/>
          <p:nvPr/>
        </p:nvSpPr>
        <p:spPr>
          <a:xfrm>
            <a:off x="5523230" y="2857500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6" name="Rectangle 25"/>
          <p:cNvSpPr/>
          <p:nvPr/>
        </p:nvSpPr>
        <p:spPr>
          <a:xfrm>
            <a:off x="5523230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7" name="Rectangle 26"/>
          <p:cNvSpPr/>
          <p:nvPr/>
        </p:nvSpPr>
        <p:spPr>
          <a:xfrm>
            <a:off x="1006475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76550"/>
            <a:ext cx="8416925" cy="3708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356610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406900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H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35661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06475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2310" y="45650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5" name="Rectangle 24"/>
          <p:cNvSpPr/>
          <p:nvPr/>
        </p:nvSpPr>
        <p:spPr>
          <a:xfrm>
            <a:off x="5523230" y="2857500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6" name="Rectangle 25"/>
          <p:cNvSpPr/>
          <p:nvPr/>
        </p:nvSpPr>
        <p:spPr>
          <a:xfrm>
            <a:off x="5523230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7" name="Rectangle 26"/>
          <p:cNvSpPr/>
          <p:nvPr/>
        </p:nvSpPr>
        <p:spPr>
          <a:xfrm>
            <a:off x="1006475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76550"/>
            <a:ext cx="8416925" cy="3708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356610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406900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H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35661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06475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2310" y="45650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6" name="Rectangle 25"/>
          <p:cNvSpPr/>
          <p:nvPr/>
        </p:nvSpPr>
        <p:spPr>
          <a:xfrm>
            <a:off x="5523230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7" name="Rectangle 26"/>
          <p:cNvSpPr/>
          <p:nvPr/>
        </p:nvSpPr>
        <p:spPr>
          <a:xfrm>
            <a:off x="1006475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76550"/>
            <a:ext cx="8416925" cy="3708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356610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406900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H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35661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06475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2310" y="45650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6" name="Rectangle 25"/>
          <p:cNvSpPr/>
          <p:nvPr/>
        </p:nvSpPr>
        <p:spPr>
          <a:xfrm>
            <a:off x="5523230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76550"/>
            <a:ext cx="8416925" cy="3708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356610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406900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H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35661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06475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3230" y="456374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76550"/>
            <a:ext cx="8416925" cy="37084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356610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406900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H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35661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A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06475" y="440753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" y="2875915"/>
            <a:ext cx="8740775" cy="411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34327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L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1857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J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99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89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3230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5523230" y="28759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3185795" y="28759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3185795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899795" y="4674870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Rectangle 10"/>
          <p:cNvSpPr/>
          <p:nvPr/>
        </p:nvSpPr>
        <p:spPr>
          <a:xfrm>
            <a:off x="848995" y="28759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" y="2875915"/>
            <a:ext cx="8740775" cy="411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34327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L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1857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J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99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89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3230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5523230" y="28759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3185795" y="28759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3185795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899795" y="4674870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" y="2875915"/>
            <a:ext cx="8740775" cy="411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34327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L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1857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J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99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89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3230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5523230" y="287591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3185795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899795" y="4674870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" y="2875915"/>
            <a:ext cx="8740775" cy="411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34327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L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1857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J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99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89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3230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3185795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/>
          </p:cNvSpPr>
          <p:nvPr>
            <p:ph type="title"/>
          </p:nvPr>
        </p:nvSpPr>
        <p:spPr>
          <a:xfrm>
            <a:off x="504825" y="295275"/>
            <a:ext cx="8142288" cy="646113"/>
          </a:xfrm>
          <a:noFill/>
          <a:ln>
            <a:noFill/>
          </a:ln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交通安全的宣傳片</a:t>
            </a:r>
          </a:p>
        </p:txBody>
      </p:sp>
      <p:sp>
        <p:nvSpPr>
          <p:cNvPr id="6147" name="Rectangle 7"/>
          <p:cNvSpPr>
            <a:spLocks noGrp="1"/>
          </p:cNvSpPr>
          <p:nvPr>
            <p:ph type="body"/>
          </p:nvPr>
        </p:nvSpPr>
        <p:spPr>
          <a:xfrm>
            <a:off x="583471" y="232220"/>
            <a:ext cx="7820300" cy="5575913"/>
          </a:xfrm>
          <a:ln/>
        </p:spPr>
        <p:txBody>
          <a:bodyPr vert="horz" wrap="square" lIns="91440" tIns="45720" rIns="91440" bIns="45720" anchor="t">
            <a:normAutofit/>
          </a:bodyPr>
          <a:lstStyle/>
          <a:p>
            <a:pPr lvl="0" eaLnBrk="1" hangingPunct="1"/>
            <a:endParaRPr lang="en-US" altLang="zh-CN" dirty="0" smtClean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endParaRPr lang="en-US" altLang="zh-CN" dirty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endParaRPr lang="en-US" altLang="zh-CN" dirty="0" smtClean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r>
              <a:rPr lang="zh-CN" altLang="en-US" dirty="0" smtClean="0">
                <a:latin typeface="標楷體" panose="03000509000000000000" charset="-120"/>
                <a:ea typeface="標楷體" panose="03000509000000000000" charset="-120"/>
              </a:rPr>
              <a:t>交通</a:t>
            </a:r>
            <a:r>
              <a:rPr lang="zh-CN" altLang="en-US" dirty="0">
                <a:latin typeface="標楷體" panose="03000509000000000000" charset="-120"/>
                <a:ea typeface="標楷體" panose="03000509000000000000" charset="-120"/>
              </a:rPr>
              <a:t>安全宣導 3分鐘完</a:t>
            </a:r>
            <a:r>
              <a:rPr lang="zh-CN" altLang="en-US" dirty="0" smtClean="0">
                <a:latin typeface="標楷體" panose="03000509000000000000" charset="-120"/>
                <a:ea typeface="標楷體" panose="03000509000000000000" charset="-120"/>
              </a:rPr>
              <a:t>整版</a:t>
            </a:r>
            <a:endParaRPr lang="en-US" altLang="zh-CN" dirty="0" smtClean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endParaRPr lang="zh-CN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r>
              <a:rPr lang="zh-CN" altLang="en-US" dirty="0">
                <a:latin typeface="標楷體" panose="03000509000000000000" charset="-120"/>
                <a:ea typeface="標楷體" panose="03000509000000000000" charset="-120"/>
                <a:hlinkClick r:id="rId3"/>
              </a:rPr>
              <a:t>https://www.youtube.com/watch?v=5kLLAkAxBIM&amp;feature=youtu.</a:t>
            </a:r>
            <a:r>
              <a:rPr lang="zh-CN" altLang="en-US" dirty="0" smtClean="0">
                <a:latin typeface="標楷體" panose="03000509000000000000" charset="-120"/>
                <a:ea typeface="標楷體" panose="03000509000000000000" charset="-120"/>
                <a:hlinkClick r:id="rId3"/>
              </a:rPr>
              <a:t>be</a:t>
            </a:r>
            <a:endParaRPr lang="en-US" altLang="zh-CN" dirty="0" smtClean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endParaRPr lang="zh-CN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endParaRPr lang="zh-CN" altLang="en-US" dirty="0"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6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lvl="0" algn="ctr" eaLnBrk="1" hangingPunct="1"/>
            <a:endParaRPr lang="zh-CN" altLang="en-US" sz="1200" dirty="0">
              <a:solidFill>
                <a:srgbClr val="B8650A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" y="2875915"/>
            <a:ext cx="8740775" cy="411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34327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L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1857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J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99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89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23230" y="4675505"/>
            <a:ext cx="55181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" y="2875915"/>
            <a:ext cx="8740775" cy="411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配對練習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334327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C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523230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L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523230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1857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J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48995" y="451802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8995" y="2700655"/>
            <a:ext cx="65341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GB" sz="2800" b="1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閲讀練習</a:t>
            </a:r>
            <a:r>
              <a:rPr lang="en-US" altLang="en-GB"/>
              <a:t>(</a:t>
            </a:r>
            <a:r>
              <a:rPr lang="zh-TW" altLang="en-US"/>
              <a:t>一</a:t>
            </a:r>
            <a:r>
              <a:rPr lang="en-US" altLang="en-GB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0" y="80645"/>
            <a:ext cx="2444115" cy="16446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今年暑假</a:t>
            </a:r>
            <a:r>
              <a:rPr lang="zh-CN" altLang="en-US" dirty="0"/>
              <a:t>，我們一家五口打算一起去上海旅行。我從沒去過上海，我們一家人除了我爸爸外，都沒去過上海。</a:t>
            </a:r>
            <a:endParaRPr lang="en-US" dirty="0"/>
          </a:p>
          <a:p>
            <a:r>
              <a:rPr lang="zh-CN" altLang="en-US" dirty="0"/>
              <a:t>雖然跟旅行團比較方便，但是我們一家人還是想自由行，因爲這樣我們可以有更多的自由，去看我們想去的地方。</a:t>
            </a:r>
            <a:endParaRPr lang="en-US" dirty="0"/>
          </a:p>
          <a:p>
            <a:r>
              <a:rPr lang="zh-CN" altLang="en-US" dirty="0"/>
              <a:t>因為是自由行，所以一定要好好計劃。坐飛機比較貴，但是又快又舒服；如果坐火車，最好是臥鋪；坐長途汽車很便宜， 而且很多長途汽車都有臥鋪；坐船旅行是最有意思的，因爲在海上可以看到很多美麗的風景，缺點是特別慢。最後，我們決定坐飛機去上海，坐火車回香港。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" y="458470"/>
            <a:ext cx="8142605" cy="6038215"/>
          </a:xfrm>
        </p:spPr>
        <p:txBody>
          <a:bodyPr/>
          <a:lstStyle/>
          <a:p>
            <a:pPr marL="0" indent="0">
              <a:buNone/>
            </a:pPr>
            <a:r>
              <a:rPr lang="en-GB" altLang="en-US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1.你做過什麼? 沒做過什麼?	</a:t>
            </a:r>
          </a:p>
          <a:p>
            <a:pPr marL="0" indent="0">
              <a:buNone/>
            </a:pPr>
            <a:r>
              <a:rPr lang="en-GB" altLang="en-US">
                <a:latin typeface="標楷體" panose="03000509000000000000" charset="-120"/>
                <a:ea typeface="標楷體" panose="03000509000000000000" charset="-120"/>
              </a:rPr>
              <a:t>例</a:t>
            </a:r>
            <a:r>
              <a:rPr lang="en-US" altLang="en-GB">
                <a:latin typeface="標楷體" panose="03000509000000000000" charset="-120"/>
                <a:ea typeface="標楷體" panose="03000509000000000000" charset="-120"/>
              </a:rPr>
              <a:t>:</a:t>
            </a:r>
            <a:r>
              <a:rPr lang="en-GB" altLang="en-US">
                <a:latin typeface="標楷體" panose="03000509000000000000" charset="-120"/>
                <a:ea typeface="標楷體" panose="03000509000000000000" charset="-120"/>
              </a:rPr>
              <a:t>我從沒去過上海</a:t>
            </a:r>
          </a:p>
          <a:p>
            <a:pPr marL="0" indent="0">
              <a:buNone/>
            </a:pPr>
            <a:r>
              <a:rPr lang="en-GB" altLang="en-US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2.除了 ……外，都/也 ……	</a:t>
            </a:r>
          </a:p>
          <a:p>
            <a:pPr marL="0" indent="0">
              <a:buNone/>
            </a:pPr>
            <a:r>
              <a:rPr lang="en-GB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例</a:t>
            </a:r>
            <a:r>
              <a:rPr lang="en-US" altLang="en-GB">
                <a:latin typeface="標楷體" panose="03000509000000000000" charset="-120"/>
                <a:ea typeface="標楷體" panose="03000509000000000000" charset="-120"/>
                <a:sym typeface="+mn-ea"/>
              </a:rPr>
              <a:t>:</a:t>
            </a:r>
            <a:r>
              <a:rPr lang="en-GB" altLang="en-US">
                <a:latin typeface="標楷體" panose="03000509000000000000" charset="-120"/>
                <a:ea typeface="標楷體" panose="03000509000000000000" charset="-120"/>
              </a:rPr>
              <a:t>我們一家人除了我爸爸外，都沒去過上海。</a:t>
            </a:r>
          </a:p>
          <a:p>
            <a:pPr marL="0" indent="0">
              <a:buNone/>
            </a:pPr>
            <a:r>
              <a:rPr lang="en-GB" altLang="en-US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3.雖然 ……， 但是 ……	</a:t>
            </a:r>
          </a:p>
          <a:p>
            <a:pPr marL="0" indent="0">
              <a:buNone/>
            </a:pPr>
            <a:r>
              <a:rPr lang="en-GB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例</a:t>
            </a:r>
            <a:r>
              <a:rPr lang="en-US" altLang="en-GB">
                <a:latin typeface="標楷體" panose="03000509000000000000" charset="-120"/>
                <a:ea typeface="標楷體" panose="03000509000000000000" charset="-120"/>
                <a:sym typeface="+mn-ea"/>
              </a:rPr>
              <a:t>:</a:t>
            </a:r>
            <a:r>
              <a:rPr lang="en-GB" altLang="en-US">
                <a:latin typeface="標楷體" panose="03000509000000000000" charset="-120"/>
                <a:ea typeface="標楷體" panose="03000509000000000000" charset="-120"/>
              </a:rPr>
              <a:t>雖然跟旅行團比較方便，但是我們一家人還是想自由行</a:t>
            </a:r>
          </a:p>
          <a:p>
            <a:pPr marL="0" indent="0">
              <a:buNone/>
            </a:pPr>
            <a:r>
              <a:rPr lang="en-GB" altLang="en-US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4.因為 ……，所以 ……	</a:t>
            </a:r>
          </a:p>
          <a:p>
            <a:pPr marL="0" indent="0">
              <a:buNone/>
            </a:pPr>
            <a:r>
              <a:rPr lang="en-GB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例</a:t>
            </a:r>
            <a:r>
              <a:rPr lang="en-US" altLang="en-GB">
                <a:latin typeface="標楷體" panose="03000509000000000000" charset="-120"/>
                <a:ea typeface="標楷體" panose="03000509000000000000" charset="-120"/>
                <a:sym typeface="+mn-ea"/>
              </a:rPr>
              <a:t>:</a:t>
            </a:r>
            <a:r>
              <a:rPr lang="en-GB" altLang="en-US">
                <a:latin typeface="標楷體" panose="03000509000000000000" charset="-120"/>
                <a:ea typeface="標楷體" panose="03000509000000000000" charset="-120"/>
              </a:rPr>
              <a:t>因為是自由行，所以一定要好好計劃。</a:t>
            </a:r>
          </a:p>
          <a:p>
            <a:pPr marL="0" indent="0">
              <a:buNone/>
            </a:pPr>
            <a:r>
              <a:rPr lang="en-GB" altLang="en-US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5.是 …… 的	</a:t>
            </a:r>
          </a:p>
          <a:p>
            <a:pPr marL="0" indent="0">
              <a:buNone/>
            </a:pPr>
            <a:r>
              <a:rPr lang="en-GB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例</a:t>
            </a:r>
            <a:r>
              <a:rPr lang="en-US" altLang="en-GB">
                <a:latin typeface="標楷體" panose="03000509000000000000" charset="-120"/>
                <a:ea typeface="標楷體" panose="03000509000000000000" charset="-120"/>
                <a:sym typeface="+mn-ea"/>
              </a:rPr>
              <a:t>:</a:t>
            </a:r>
            <a:r>
              <a:rPr lang="en-GB" altLang="en-US">
                <a:latin typeface="標楷體" panose="03000509000000000000" charset="-120"/>
                <a:ea typeface="標楷體" panose="03000509000000000000" charset="-120"/>
              </a:rPr>
              <a:t>坐船旅行是最有意思的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55" y="351790"/>
            <a:ext cx="3518535" cy="1658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10" y="5227320"/>
            <a:ext cx="241046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閲讀練習</a:t>
            </a:r>
            <a:r>
              <a:rPr lang="en-US" altLang="en-GB"/>
              <a:t>(</a:t>
            </a:r>
            <a:r>
              <a:rPr lang="zh-TW" altLang="en-US"/>
              <a:t>二</a:t>
            </a:r>
            <a:r>
              <a:rPr lang="en-US" altLang="en-GB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我叫李家明， 今年十四歲，上中學二年級。 我家有五口人，爸爸、媽媽、哥哥、弟弟和我。我爸爸是商人，媽媽是英語老師，哥哥是大學生，弟弟是小學生，他上六年級。</a:t>
            </a:r>
            <a:endParaRPr lang="en-US" dirty="0"/>
          </a:p>
          <a:p>
            <a:r>
              <a:rPr lang="zh-CN" altLang="en-US" dirty="0"/>
              <a:t>我爸爸每天坐地鐵上班，我媽媽坐公共汽車上班。我家離學校很近，所以我每天走路上學。我哥哥每天坐火車去學校，弟弟每天坐校巴上學。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745"/>
          <a:stretch/>
        </p:blipFill>
        <p:spPr>
          <a:xfrm>
            <a:off x="5297170" y="4047344"/>
            <a:ext cx="2087880" cy="19470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" y="458470"/>
            <a:ext cx="8142605" cy="6038215"/>
          </a:xfrm>
        </p:spPr>
        <p:txBody>
          <a:bodyPr/>
          <a:lstStyle/>
          <a:p>
            <a:pPr marL="0" indent="0">
              <a:buNone/>
            </a:pPr>
            <a:endParaRPr lang="en-GB" altLang="en-US" b="1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buNone/>
            </a:pPr>
            <a:r>
              <a:rPr lang="en-GB" altLang="en-US" b="1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1．家明今年上幾年級？</a:t>
            </a:r>
          </a:p>
          <a:p>
            <a:pPr marL="0" indent="0">
              <a:buNone/>
            </a:pPr>
            <a:endParaRPr lang="en-GB" altLang="en-US" sz="2000" b="1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buNone/>
            </a:pPr>
            <a:r>
              <a:rPr lang="en-GB" altLang="en-US" b="1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2．他爸爸每天怎麼上班？</a:t>
            </a:r>
          </a:p>
          <a:p>
            <a:pPr marL="0" indent="0">
              <a:buNone/>
            </a:pPr>
            <a:endParaRPr lang="en-GB" altLang="en-US" sz="2000" b="1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buNone/>
            </a:pPr>
            <a:r>
              <a:rPr lang="en-GB" altLang="en-US" b="1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3．他爸爸做甚麼工作？</a:t>
            </a:r>
          </a:p>
          <a:p>
            <a:pPr marL="0" indent="0">
              <a:buNone/>
            </a:pPr>
            <a:endParaRPr lang="en-GB" altLang="en-US" sz="2000" b="1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buNone/>
            </a:pPr>
            <a:r>
              <a:rPr lang="en-GB" altLang="en-US" b="1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4．他哥哥每天怎麼上學？</a:t>
            </a:r>
          </a:p>
          <a:p>
            <a:pPr marL="0" indent="0">
              <a:buNone/>
            </a:pPr>
            <a:endParaRPr lang="en-GB" altLang="en-US" sz="2000" b="1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buNone/>
            </a:pPr>
            <a:r>
              <a:rPr lang="en-GB" altLang="en-US" b="1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5．家明爲甚麼每天走路上學？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6922135" y="2566035"/>
            <a:ext cx="1823720" cy="1823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0000">
            <a:off x="4274820" y="836930"/>
            <a:ext cx="2640330" cy="198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/>
              <a:t>騎電單車時可視乎情況帶安全帽</a:t>
            </a:r>
            <a:endParaRPr lang="en-US" altLang="zh-TW" dirty="0" smtClean="0"/>
          </a:p>
          <a:p>
            <a:r>
              <a:rPr lang="zh-TW" altLang="en-US" dirty="0" smtClean="0"/>
              <a:t>騎車時要正確的姿勢</a:t>
            </a:r>
            <a:endParaRPr lang="en-US" altLang="zh-TW" dirty="0" smtClean="0"/>
          </a:p>
          <a:p>
            <a:r>
              <a:rPr lang="zh-TW" altLang="en-US" dirty="0" smtClean="0"/>
              <a:t>騎車時可以隨意運動</a:t>
            </a:r>
            <a:endParaRPr lang="en-US" altLang="zh-TW" dirty="0" smtClean="0"/>
          </a:p>
          <a:p>
            <a:r>
              <a:rPr lang="zh-TW" altLang="en-US" dirty="0" smtClean="0"/>
              <a:t>可以帶住何數量人士一同騎車</a:t>
            </a:r>
            <a:endParaRPr lang="en-US" altLang="zh-TW" dirty="0" smtClean="0"/>
          </a:p>
          <a:p>
            <a:r>
              <a:rPr lang="zh-TW" altLang="en-US" dirty="0" smtClean="0"/>
              <a:t>騎車時只須眼看前方</a:t>
            </a:r>
            <a:endParaRPr lang="en-US" altLang="zh-TW" dirty="0" smtClean="0"/>
          </a:p>
          <a:p>
            <a:r>
              <a:rPr lang="zh-TW" altLang="en-US" dirty="0" smtClean="0"/>
              <a:t>遇到紅燈時可以直闖</a:t>
            </a:r>
            <a:endParaRPr lang="en-US" altLang="zh-TW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 eaLnBrk="1" hangingPunct="1"/>
            <a:endParaRPr lang="zh-CN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lvl="0" eaLnBrk="1" hangingPunct="1"/>
            <a:endParaRPr lang="zh-CN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lvl="0" indent="0" eaLnBrk="1" hangingPunct="1">
              <a:buNone/>
            </a:pPr>
            <a:r>
              <a:rPr lang="zh-CN" altLang="en-US" dirty="0" smtClean="0">
                <a:latin typeface="標楷體" panose="03000509000000000000" charset="-120"/>
                <a:ea typeface="標楷體" panose="03000509000000000000" charset="-120"/>
              </a:rPr>
              <a:t>道路</a:t>
            </a:r>
            <a:r>
              <a:rPr lang="zh-CN" altLang="en-US" dirty="0">
                <a:latin typeface="標楷體" panose="03000509000000000000" charset="-120"/>
                <a:ea typeface="標楷體" panose="03000509000000000000" charset="-120"/>
              </a:rPr>
              <a:t>安全歌 葉麗儀 - 做人係要忍</a:t>
            </a:r>
          </a:p>
          <a:p>
            <a:pPr lvl="0" eaLnBrk="1" hangingPunct="1"/>
            <a:r>
              <a:rPr lang="zh-CN" altLang="en-US" dirty="0">
                <a:latin typeface="標楷體" panose="03000509000000000000" charset="-120"/>
                <a:ea typeface="標楷體" panose="03000509000000000000" charset="-120"/>
                <a:hlinkClick r:id="rId2"/>
              </a:rPr>
              <a:t>https://www.youtube.com/watch?v=OTgbujDtaW8</a:t>
            </a:r>
            <a:endParaRPr lang="en-US" altLang="zh-CN" dirty="0">
              <a:latin typeface="標楷體" panose="03000509000000000000" charset="-120"/>
              <a:ea typeface="標楷體" panose="03000509000000000000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GB" altLang="en-US" b="1" dirty="0" err="1">
                <a:latin typeface="標楷體" panose="03000509000000000000" charset="-120"/>
                <a:ea typeface="標楷體" panose="03000509000000000000" charset="-120"/>
              </a:rPr>
              <a:t>過馬路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要小心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咪求望快一陣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b="1" dirty="0" err="1">
                <a:latin typeface="標楷體" panose="03000509000000000000" charset="-120"/>
                <a:ea typeface="標楷體" panose="03000509000000000000" charset="-120"/>
              </a:rPr>
              <a:t>魯莽常會出意外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做人係要忍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咪盼望快一陣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會延誤你一生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行人難同汽車鬥撞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急躁求自禁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b="1" dirty="0" err="1">
                <a:latin typeface="標楷體" panose="03000509000000000000" charset="-120"/>
                <a:ea typeface="標楷體" panose="03000509000000000000" charset="-120"/>
              </a:rPr>
              <a:t>定會到你你不必爭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如未到你你</a:t>
            </a:r>
            <a:r>
              <a:rPr lang="en-GB" altLang="en-US" dirty="0" err="1" smtClean="0">
                <a:latin typeface="標楷體" panose="03000509000000000000" charset="-120"/>
                <a:ea typeface="標楷體" panose="03000509000000000000" charset="-120"/>
              </a:rPr>
              <a:t>不必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願見人車不再相爭路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禍災能自禁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要快樂過一生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咪求望快一陣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l">
              <a:buNone/>
            </a:pP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人人能夠相</a:t>
            </a:r>
            <a:r>
              <a:rPr lang="en-GB" altLang="en-US" b="1" dirty="0" err="1">
                <a:latin typeface="標楷體" panose="03000509000000000000" charset="-120"/>
                <a:ea typeface="標楷體" panose="03000509000000000000" charset="-120"/>
              </a:rPr>
              <a:t>禮讓</a:t>
            </a:r>
            <a:r>
              <a:rPr lang="en-GB" altLang="en-US" b="1" dirty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GB" altLang="en-US" dirty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GB" altLang="en-US" dirty="0" err="1">
                <a:latin typeface="標楷體" panose="03000509000000000000" charset="-120"/>
                <a:ea typeface="標楷體" panose="03000509000000000000" charset="-120"/>
              </a:rPr>
              <a:t>自然除悶困</a:t>
            </a:r>
            <a:endParaRPr lang="en-GB" altLang="en-US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0000" y="1644316"/>
            <a:ext cx="5588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dirty="0">
                <a:latin typeface="標楷體" panose="03000509000000000000" charset="-120"/>
                <a:ea typeface="標楷體" panose="03000509000000000000" charset="-120"/>
              </a:rPr>
              <a:t>警訊 交通安全須知 綠色公仔人像燈號</a:t>
            </a:r>
          </a:p>
          <a:p>
            <a:pPr lvl="0" eaLnBrk="1" hangingPunct="1"/>
            <a:r>
              <a:rPr lang="zh-CN" altLang="en-US" sz="2400" dirty="0">
                <a:latin typeface="標楷體" panose="03000509000000000000" charset="-120"/>
                <a:ea typeface="標楷體" panose="03000509000000000000" charset="-120"/>
                <a:hlinkClick r:id="rId2"/>
              </a:rPr>
              <a:t>https://www.youtube.com/watch?v=-VNGRTFeqB0&amp;feature=youtu.be</a:t>
            </a:r>
            <a:endParaRPr lang="en-US" altLang="zh-CN" sz="240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63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Hant" altLang="en-US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  <a:t/>
            </a:r>
            <a:br>
              <a:rPr lang="zh-Hant" altLang="en-US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</a:br>
            <a:r>
              <a:rPr lang="en-US" altLang="zh-Hant" dirty="0" smtClean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altLang="zh-Hant" dirty="0" smtClean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</a:br>
            <a:r>
              <a:rPr lang="zh-Hant" altLang="en-US" dirty="0"/>
              <a:t/>
            </a:r>
            <a:br>
              <a:rPr lang="zh-Hant" altLang="en-US" dirty="0"/>
            </a:br>
            <a:r>
              <a:rPr lang="en-US" altLang="zh-Hant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altLang="zh-Hant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</a:br>
            <a:r>
              <a:rPr lang="en-US" altLang="zh-Hant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altLang="zh-Hant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</a:br>
            <a:r>
              <a:rPr lang="en-US" altLang="zh-Hant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altLang="zh-Hant" dirty="0">
                <a:solidFill>
                  <a:srgbClr val="F28711">
                    <a:lumMod val="75000"/>
                  </a:srgbClr>
                </a:solidFill>
                <a:latin typeface="Calibri"/>
                <a:ea typeface="Calibri"/>
                <a:cs typeface="+mn-cs"/>
              </a:rPr>
            </a:br>
            <a:r>
              <a:rPr lang="zh-Hant" altLang="en-US" dirty="0"/>
              <a:t>交通規則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Hant" altLang="en-US" dirty="0" smtClean="0"/>
              <a:t>「</a:t>
            </a:r>
            <a:r>
              <a:rPr lang="zh-Hant" altLang="en-US" dirty="0"/>
              <a:t>綠色人像」燈號閃動時，不可開始橫過馬路。</a:t>
            </a:r>
          </a:p>
          <a:p>
            <a:r>
              <a:rPr lang="zh-Hant" altLang="en-US" dirty="0" smtClean="0"/>
              <a:t>不得</a:t>
            </a:r>
            <a:r>
              <a:rPr lang="zh-Hant" altLang="en-US" dirty="0"/>
              <a:t>在行人天橋或行人隧道兩旁 </a:t>
            </a:r>
            <a:r>
              <a:rPr lang="en-US" altLang="zh-Hant" dirty="0"/>
              <a:t>15</a:t>
            </a:r>
            <a:r>
              <a:rPr lang="zh-Hant" altLang="en-US" dirty="0"/>
              <a:t>米內過馬路，應使用行人天橋或行人隧道橫過。</a:t>
            </a:r>
          </a:p>
          <a:p>
            <a:r>
              <a:rPr lang="zh-Hant" altLang="en-US" dirty="0" smtClean="0"/>
              <a:t>駕駛</a:t>
            </a:r>
            <a:r>
              <a:rPr lang="zh-Hant" altLang="en-US" dirty="0"/>
              <a:t>者與所有乘客都需要佩戴安全帶。</a:t>
            </a:r>
          </a:p>
          <a:p>
            <a:r>
              <a:rPr lang="zh-Hant" altLang="en-US" dirty="0" smtClean="0"/>
              <a:t>絕對</a:t>
            </a:r>
            <a:r>
              <a:rPr lang="zh-Hant" altLang="en-US" dirty="0"/>
              <a:t>不可在酒精或藥物影響下騎單車。</a:t>
            </a:r>
          </a:p>
          <a:p>
            <a:r>
              <a:rPr lang="zh-Hant" altLang="en-US" dirty="0" smtClean="0"/>
              <a:t>騎單車</a:t>
            </a:r>
            <a:r>
              <a:rPr lang="zh-Hant" altLang="en-US" dirty="0"/>
              <a:t>時不可戴上及收聽任何音響耳機。</a:t>
            </a:r>
          </a:p>
          <a:p>
            <a:r>
              <a:rPr lang="en-US" altLang="zh-Hant" dirty="0" smtClean="0"/>
              <a:t>.</a:t>
            </a:r>
            <a:r>
              <a:rPr lang="zh-Hant" altLang="en-US" dirty="0"/>
              <a:t>切勿站在巴士上層、樓梯或阻礙司機視綫的地方。</a:t>
            </a:r>
          </a:p>
          <a:p>
            <a:r>
              <a:rPr lang="en-US" altLang="zh-Hant" dirty="0" smtClean="0"/>
              <a:t>.</a:t>
            </a:r>
            <a:r>
              <a:rPr lang="zh-Hant" altLang="en-US" dirty="0"/>
              <a:t>在車上站立時，要緊握適當的扶手。</a:t>
            </a:r>
          </a:p>
          <a:p>
            <a:r>
              <a:rPr lang="en-US" altLang="zh-Hant" dirty="0" smtClean="0"/>
              <a:t>.</a:t>
            </a:r>
            <a:r>
              <a:rPr lang="zh-Hant" altLang="en-US" dirty="0"/>
              <a:t>切勿與司機談話，或分散他的注意力。</a:t>
            </a:r>
          </a:p>
          <a:p>
            <a:r>
              <a:rPr lang="en-US" altLang="zh-Hant" dirty="0" smtClean="0"/>
              <a:t>.</a:t>
            </a:r>
            <a:r>
              <a:rPr lang="zh-Hant" altLang="en-US" dirty="0"/>
              <a:t>候車時，你不可太靠近馬路，或站在馬路上。</a:t>
            </a:r>
          </a:p>
          <a:p>
            <a:r>
              <a:rPr lang="en-US" altLang="zh-Hant" dirty="0" smtClean="0"/>
              <a:t>.</a:t>
            </a:r>
            <a:r>
              <a:rPr lang="zh-Hant" altLang="en-US" dirty="0"/>
              <a:t>列車到站後，應先讓車上乘客下車才登車。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8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4000" dirty="0" err="1">
                <a:latin typeface="標楷體" panose="03000509000000000000" charset="-120"/>
                <a:ea typeface="標楷體" panose="03000509000000000000" charset="-120"/>
              </a:rPr>
              <a:t>根據</a:t>
            </a:r>
            <a:r>
              <a:rPr lang="zh-TW" altLang="en-GB" sz="4000" dirty="0">
                <a:latin typeface="標楷體" panose="03000509000000000000" charset="-120"/>
                <a:ea typeface="標楷體" panose="03000509000000000000" charset="-120"/>
              </a:rPr>
              <a:t>以上</a:t>
            </a:r>
            <a:r>
              <a:rPr lang="en-GB" altLang="en-US" sz="4000" dirty="0" err="1">
                <a:latin typeface="標楷體" panose="03000509000000000000" charset="-120"/>
                <a:ea typeface="標楷體" panose="03000509000000000000" charset="-120"/>
              </a:rPr>
              <a:t>影片</a:t>
            </a:r>
            <a:r>
              <a:rPr lang="zh-TW" altLang="en-GB" sz="4000" dirty="0">
                <a:latin typeface="標楷體" panose="03000509000000000000" charset="-120"/>
                <a:ea typeface="標楷體" panose="03000509000000000000" charset="-120"/>
              </a:rPr>
              <a:t>的內容</a:t>
            </a:r>
            <a:r>
              <a:rPr lang="en-GB" altLang="en-US" sz="4000" dirty="0">
                <a:latin typeface="標楷體" panose="03000509000000000000" charset="-120"/>
                <a:ea typeface="標楷體" panose="03000509000000000000" charset="-120"/>
              </a:rPr>
              <a:t>，</a:t>
            </a:r>
            <a:r>
              <a:rPr lang="en-GB" altLang="en-US" sz="4000" dirty="0" err="1">
                <a:latin typeface="標楷體" panose="03000509000000000000" charset="-120"/>
                <a:ea typeface="標楷體" panose="03000509000000000000" charset="-120"/>
              </a:rPr>
              <a:t>寫下乘坐交通工具時應有的和不應有的行爲</a:t>
            </a:r>
            <a:r>
              <a:rPr lang="en-GB" altLang="en-US" sz="4000" dirty="0">
                <a:latin typeface="標楷體" panose="03000509000000000000" charset="-120"/>
                <a:ea typeface="標楷體" panose="03000509000000000000" charset="-120"/>
              </a:rPr>
              <a:t>。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60" y="3129280"/>
            <a:ext cx="2081530" cy="2360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5" y="2882265"/>
            <a:ext cx="2854325" cy="285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85" y="2882265"/>
            <a:ext cx="2348230" cy="34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07PPBG">
  <a:themeElements>
    <a:clrScheme name="办公助手主题颜色2">
      <a:dk1>
        <a:srgbClr val="3D3F41"/>
      </a:dk1>
      <a:lt1>
        <a:srgbClr val="FFFFFF"/>
      </a:lt1>
      <a:dk2>
        <a:srgbClr val="3D3F41"/>
      </a:dk2>
      <a:lt2>
        <a:srgbClr val="EEECE1"/>
      </a:lt2>
      <a:accent1>
        <a:srgbClr val="F28711"/>
      </a:accent1>
      <a:accent2>
        <a:srgbClr val="D37051"/>
      </a:accent2>
      <a:accent3>
        <a:srgbClr val="C8460C"/>
      </a:accent3>
      <a:accent4>
        <a:srgbClr val="BAD038"/>
      </a:accent4>
      <a:accent5>
        <a:srgbClr val="D2689D"/>
      </a:accent5>
      <a:accent6>
        <a:srgbClr val="E4DD48"/>
      </a:accent6>
      <a:hlink>
        <a:srgbClr val="FFC000"/>
      </a:hlink>
      <a:folHlink>
        <a:srgbClr val="AFB2B4"/>
      </a:folHlink>
    </a:clrScheme>
    <a:fontScheme name="KSO主题文字4">
      <a:majorFont>
        <a:latin typeface="Calibri Light"/>
        <a:ea typeface="黑体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600" dirty="0" smtClean="0">
            <a:solidFill>
              <a:srgbClr val="757575"/>
            </a:solidFill>
            <a:latin typeface="黑体" pitchFamily="49" charset="-122"/>
            <a:ea typeface="黑体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691</Words>
  <Application>Microsoft Office PowerPoint</Application>
  <PresentationFormat>如螢幕大小 (4:3)</PresentationFormat>
  <Paragraphs>150</Paragraphs>
  <Slides>25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Microsoft YaHei</vt:lpstr>
      <vt:lpstr>黑体</vt:lpstr>
      <vt:lpstr>宋体</vt:lpstr>
      <vt:lpstr>华文新魏</vt:lpstr>
      <vt:lpstr>幼圆</vt:lpstr>
      <vt:lpstr>標楷體</vt:lpstr>
      <vt:lpstr>Arial</vt:lpstr>
      <vt:lpstr>Calibri</vt:lpstr>
      <vt:lpstr>Wingdings</vt:lpstr>
      <vt:lpstr>A000120140530A07PPBG</vt:lpstr>
      <vt:lpstr>《交通工具》 </vt:lpstr>
      <vt:lpstr>交通安全的宣傳片</vt:lpstr>
      <vt:lpstr>PowerPoint 簡報</vt:lpstr>
      <vt:lpstr>PowerPoint 簡報</vt:lpstr>
      <vt:lpstr>PowerPoint 簡報</vt:lpstr>
      <vt:lpstr>PowerPoint 簡報</vt:lpstr>
      <vt:lpstr>      交通規則</vt:lpstr>
      <vt:lpstr>PowerPoint 簡報</vt:lpstr>
      <vt:lpstr>PowerPoint 簡報</vt:lpstr>
      <vt:lpstr>配對練習</vt:lpstr>
      <vt:lpstr>配對練習</vt:lpstr>
      <vt:lpstr>配對練習</vt:lpstr>
      <vt:lpstr>配對練習</vt:lpstr>
      <vt:lpstr>配對練習</vt:lpstr>
      <vt:lpstr>配對練習</vt:lpstr>
      <vt:lpstr>配對練習</vt:lpstr>
      <vt:lpstr>配對練習</vt:lpstr>
      <vt:lpstr>配對練習</vt:lpstr>
      <vt:lpstr>配對練習</vt:lpstr>
      <vt:lpstr>配對練習</vt:lpstr>
      <vt:lpstr>配對練習</vt:lpstr>
      <vt:lpstr> 閲讀練習(一)</vt:lpstr>
      <vt:lpstr>PowerPoint 簡報</vt:lpstr>
      <vt:lpstr> 閲讀練習(二)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User</cp:lastModifiedBy>
  <cp:revision>124</cp:revision>
  <dcterms:created xsi:type="dcterms:W3CDTF">2014-06-03T02:52:00Z</dcterms:created>
  <dcterms:modified xsi:type="dcterms:W3CDTF">2018-02-11T14:17:30Z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嚃璨粗伎_A000120140530A07PPBG</vt:lpwstr>
  </property>
  <property fmtid="{D5CDD505-2E9C-101B-9397-08002B2CF9AE}" pid="4" name="关键字">
    <vt:lpwstr>嚃璨嗣粗 4:3 綻 綻伎 酴 酴伎 粗伎 魂 V1 嗣伎</vt:lpwstr>
  </property>
  <property fmtid="{D5CDD505-2E9C-101B-9397-08002B2CF9AE}" pid="5" name="KSOProductBuildVer">
    <vt:lpwstr>2057-10.2.0.5811</vt:lpwstr>
  </property>
</Properties>
</file>