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9" d="100"/>
          <a:sy n="89" d="100"/>
        </p:scale>
        <p:origin x="-13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 smtClean="0"/>
              <a:t> 按一下以編輯母片子標題樣式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46E6-B8C1-AD40-8F3C-954DF267AE3E}" type="datetimeFigureOut">
              <a:rPr kumimoji="1" lang="zh-TW" altLang="en-US" smtClean="0"/>
              <a:t>2017/5/22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C8A4-8D69-C443-8122-CA01F004CC5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43843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46E6-B8C1-AD40-8F3C-954DF267AE3E}" type="datetimeFigureOut">
              <a:rPr kumimoji="1" lang="zh-TW" altLang="en-US" smtClean="0"/>
              <a:t>2017/5/22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C8A4-8D69-C443-8122-CA01F004CC5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21063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46E6-B8C1-AD40-8F3C-954DF267AE3E}" type="datetimeFigureOut">
              <a:rPr kumimoji="1" lang="zh-TW" altLang="en-US" smtClean="0"/>
              <a:t>2017/5/22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C8A4-8D69-C443-8122-CA01F004CC5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60291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46E6-B8C1-AD40-8F3C-954DF267AE3E}" type="datetimeFigureOut">
              <a:rPr kumimoji="1" lang="zh-TW" altLang="en-US" smtClean="0"/>
              <a:t>2017/5/22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C8A4-8D69-C443-8122-CA01F004CC5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3609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46E6-B8C1-AD40-8F3C-954DF267AE3E}" type="datetimeFigureOut">
              <a:rPr kumimoji="1" lang="zh-TW" altLang="en-US" smtClean="0"/>
              <a:t>2017/5/22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C8A4-8D69-C443-8122-CA01F004CC5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45229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46E6-B8C1-AD40-8F3C-954DF267AE3E}" type="datetimeFigureOut">
              <a:rPr kumimoji="1" lang="zh-TW" altLang="en-US" smtClean="0"/>
              <a:t>2017/5/22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C8A4-8D69-C443-8122-CA01F004CC5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42538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46E6-B8C1-AD40-8F3C-954DF267AE3E}" type="datetimeFigureOut">
              <a:rPr kumimoji="1" lang="zh-TW" altLang="en-US" smtClean="0"/>
              <a:t>2017/5/22</a:t>
            </a:fld>
            <a:endParaRPr kumimoji="1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C8A4-8D69-C443-8122-CA01F004CC5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662210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46E6-B8C1-AD40-8F3C-954DF267AE3E}" type="datetimeFigureOut">
              <a:rPr kumimoji="1" lang="zh-TW" altLang="en-US" smtClean="0"/>
              <a:t>2017/5/22</a:t>
            </a:fld>
            <a:endParaRPr kumimoji="1"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C8A4-8D69-C443-8122-CA01F004CC5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78686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46E6-B8C1-AD40-8F3C-954DF267AE3E}" type="datetimeFigureOut">
              <a:rPr kumimoji="1" lang="zh-TW" altLang="en-US" smtClean="0"/>
              <a:t>2017/5/22</a:t>
            </a:fld>
            <a:endParaRPr kumimoji="1"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C8A4-8D69-C443-8122-CA01F004CC5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827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46E6-B8C1-AD40-8F3C-954DF267AE3E}" type="datetimeFigureOut">
              <a:rPr kumimoji="1" lang="zh-TW" altLang="en-US" smtClean="0"/>
              <a:t>2017/5/22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C8A4-8D69-C443-8122-CA01F004CC5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59885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46E6-B8C1-AD40-8F3C-954DF267AE3E}" type="datetimeFigureOut">
              <a:rPr kumimoji="1" lang="zh-TW" altLang="en-US" smtClean="0"/>
              <a:t>2017/5/22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C8A4-8D69-C443-8122-CA01F004CC5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059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C46E6-B8C1-AD40-8F3C-954DF267AE3E}" type="datetimeFigureOut">
              <a:rPr kumimoji="1" lang="zh-TW" altLang="en-US" smtClean="0"/>
              <a:t>2017/5/22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4C8A4-8D69-C443-8122-CA01F004CC5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57179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1737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TW" sz="4800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GCSE </a:t>
            </a: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說話考試</a:t>
            </a:r>
            <a:r>
              <a:rPr lang="en-US" altLang="zh-TW" sz="4800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 </a:t>
            </a:r>
          </a:p>
          <a:p>
            <a:pPr marL="0" indent="0" algn="ctr">
              <a:buNone/>
            </a:pPr>
            <a:r>
              <a:rPr lang="zh-TW" altLang="zh-TW" sz="4800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評分</a:t>
            </a:r>
            <a:r>
              <a:rPr lang="zh-TW" altLang="zh-TW" sz="4800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要求 </a:t>
            </a:r>
            <a:r>
              <a:rPr lang="en-US" altLang="zh-TW" sz="4800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 </a:t>
            </a:r>
            <a:endParaRPr kumimoji="1" lang="zh-TW" altLang="en-US" sz="4800" dirty="0">
              <a:solidFill>
                <a:schemeClr val="accent6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5" name="橢圓圖說文字 4"/>
          <p:cNvSpPr/>
          <p:nvPr/>
        </p:nvSpPr>
        <p:spPr>
          <a:xfrm>
            <a:off x="2794000" y="3987800"/>
            <a:ext cx="3670300" cy="1346200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TW" sz="4000" b="1" dirty="0" smtClean="0"/>
              <a:t>......</a:t>
            </a:r>
            <a:endParaRPr kumimoji="1" lang="zh-TW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76669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075967"/>
          </a:xfrm>
        </p:spPr>
        <p:txBody>
          <a:bodyPr>
            <a:normAutofit fontScale="90000"/>
          </a:bodyPr>
          <a:lstStyle/>
          <a:p>
            <a:r>
              <a:rPr kumimoji="1" lang="en-US" altLang="zh-TW" dirty="0" smtClean="0">
                <a:latin typeface="Times New Roman"/>
                <a:cs typeface="Times New Roman"/>
              </a:rPr>
              <a:t>Content &amp; responses</a:t>
            </a:r>
            <a:r>
              <a:rPr kumimoji="1" lang="zh-TW" altLang="en-US" dirty="0" smtClean="0">
                <a:latin typeface="Times New Roman"/>
                <a:cs typeface="Times New Roman"/>
              </a:rPr>
              <a:t> 內容及回應</a:t>
            </a:r>
            <a:endParaRPr kumimoji="1" lang="zh-TW" altLang="en-US" dirty="0">
              <a:latin typeface="Times New Roman"/>
              <a:cs typeface="Times New Roman"/>
            </a:endParaRPr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1371600" y="1723072"/>
            <a:ext cx="6598016" cy="4474528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buFont typeface="Wingdings" charset="2"/>
              <a:buChar char="ü"/>
            </a:pPr>
            <a:r>
              <a:rPr kumimoji="1" lang="zh-TW" altLang="en-US" sz="4000" dirty="0" smtClean="0">
                <a:solidFill>
                  <a:srgbClr val="FF0000"/>
                </a:solidFill>
              </a:rPr>
              <a:t>內容豐富</a:t>
            </a:r>
            <a:r>
              <a:rPr kumimoji="1" lang="en-US" altLang="zh-TW" sz="4000" dirty="0" smtClean="0">
                <a:solidFill>
                  <a:srgbClr val="FF0000"/>
                </a:solidFill>
              </a:rPr>
              <a:t> / </a:t>
            </a:r>
            <a:r>
              <a:rPr kumimoji="1" lang="zh-TW" altLang="en-US" sz="4000" dirty="0" smtClean="0">
                <a:solidFill>
                  <a:srgbClr val="FF0000"/>
                </a:solidFill>
              </a:rPr>
              <a:t>充實</a:t>
            </a:r>
            <a:endParaRPr kumimoji="1" lang="en-US" altLang="zh-TW" sz="4000" dirty="0" smtClean="0">
              <a:solidFill>
                <a:srgbClr val="FF0000"/>
              </a:solidFill>
            </a:endParaRPr>
          </a:p>
          <a:p>
            <a:pPr algn="l"/>
            <a:r>
              <a:rPr kumimoji="1" lang="en-US" altLang="zh-TW" sz="3600" dirty="0">
                <a:solidFill>
                  <a:srgbClr val="FF0000"/>
                </a:solidFill>
              </a:rPr>
              <a:t> </a:t>
            </a:r>
            <a:r>
              <a:rPr kumimoji="1" lang="en-US" altLang="zh-TW" sz="3600" dirty="0" smtClean="0">
                <a:solidFill>
                  <a:srgbClr val="FF0000"/>
                </a:solidFill>
              </a:rPr>
              <a:t>  </a:t>
            </a:r>
            <a:r>
              <a:rPr kumimoji="1" lang="en-US" altLang="zh-TW" sz="3600" b="1" dirty="0" smtClean="0">
                <a:solidFill>
                  <a:srgbClr val="FF0000"/>
                </a:solidFill>
              </a:rPr>
              <a:t>  </a:t>
            </a:r>
            <a:r>
              <a:rPr kumimoji="1" lang="en-US" altLang="zh-TW" sz="3600" b="1" dirty="0" smtClean="0">
                <a:solidFill>
                  <a:srgbClr val="800000"/>
                </a:solidFill>
                <a:latin typeface="+mn-ea"/>
              </a:rPr>
              <a:t>(</a:t>
            </a:r>
            <a:r>
              <a:rPr lang="en-US" altLang="zh-TW" sz="3600" b="1" dirty="0" smtClean="0">
                <a:solidFill>
                  <a:srgbClr val="800000"/>
                </a:solidFill>
                <a:latin typeface="+mn-ea"/>
              </a:rPr>
              <a:t>comprehensive </a:t>
            </a:r>
            <a:r>
              <a:rPr lang="en-US" altLang="zh-TW" sz="3600" b="1" dirty="0">
                <a:solidFill>
                  <a:srgbClr val="800000"/>
                </a:solidFill>
                <a:latin typeface="+mn-ea"/>
              </a:rPr>
              <a:t>and detailed </a:t>
            </a:r>
            <a:r>
              <a:rPr lang="en-US" altLang="zh-TW" sz="3600" b="1" dirty="0" smtClean="0">
                <a:solidFill>
                  <a:srgbClr val="800000"/>
                </a:solidFill>
                <a:latin typeface="+mn-ea"/>
              </a:rPr>
              <a:t>information)</a:t>
            </a:r>
            <a:endParaRPr kumimoji="1" lang="en-US" altLang="zh-TW" sz="3600" b="1" dirty="0" smtClean="0">
              <a:solidFill>
                <a:srgbClr val="FF0000"/>
              </a:solidFill>
            </a:endParaRPr>
          </a:p>
          <a:p>
            <a:pPr marL="457200" indent="-457200" algn="l">
              <a:buFont typeface="Wingdings" charset="2"/>
              <a:buChar char="ü"/>
            </a:pPr>
            <a:r>
              <a:rPr kumimoji="1" lang="zh-TW" altLang="en-US" sz="4000" dirty="0" smtClean="0">
                <a:solidFill>
                  <a:srgbClr val="FF0000"/>
                </a:solidFill>
              </a:rPr>
              <a:t>能表達和解釋不同方面的意見</a:t>
            </a:r>
            <a:endParaRPr kumimoji="1" lang="en-US" altLang="zh-TW" sz="4000" dirty="0" smtClean="0">
              <a:solidFill>
                <a:srgbClr val="FF0000"/>
              </a:solidFill>
            </a:endParaRPr>
          </a:p>
          <a:p>
            <a:pPr algn="l"/>
            <a:r>
              <a:rPr lang="en-US" altLang="zh-TW" sz="3300" dirty="0" smtClean="0">
                <a:latin typeface="+mn-ea"/>
              </a:rPr>
              <a:t>    </a:t>
            </a:r>
            <a:r>
              <a:rPr lang="en-US" altLang="zh-TW" sz="2700" b="1" dirty="0" smtClean="0">
                <a:solidFill>
                  <a:srgbClr val="FF0000"/>
                </a:solidFill>
                <a:latin typeface="+mn-ea"/>
              </a:rPr>
              <a:t> </a:t>
            </a:r>
            <a:r>
              <a:rPr lang="en-US" altLang="zh-TW" sz="2700" b="1" dirty="0" smtClean="0">
                <a:solidFill>
                  <a:srgbClr val="800000"/>
                </a:solidFill>
                <a:latin typeface="+mn-ea"/>
              </a:rPr>
              <a:t>(able to express </a:t>
            </a:r>
            <a:r>
              <a:rPr lang="en-US" altLang="zh-TW" sz="2700" b="1" dirty="0">
                <a:solidFill>
                  <a:srgbClr val="800000"/>
                </a:solidFill>
                <a:latin typeface="+mn-ea"/>
              </a:rPr>
              <a:t>and </a:t>
            </a:r>
            <a:r>
              <a:rPr lang="en-US" altLang="zh-TW" sz="2700" b="1" dirty="0" smtClean="0">
                <a:solidFill>
                  <a:srgbClr val="800000"/>
                </a:solidFill>
                <a:latin typeface="+mn-ea"/>
              </a:rPr>
              <a:t>explain </a:t>
            </a:r>
            <a:r>
              <a:rPr lang="en-US" altLang="zh-TW" sz="2700" b="1" dirty="0">
                <a:solidFill>
                  <a:srgbClr val="800000"/>
                </a:solidFill>
                <a:latin typeface="+mn-ea"/>
              </a:rPr>
              <a:t>a range </a:t>
            </a:r>
            <a:r>
              <a:rPr lang="en-US" altLang="zh-TW" sz="2700" b="1" dirty="0" smtClean="0">
                <a:solidFill>
                  <a:srgbClr val="800000"/>
                </a:solidFill>
                <a:latin typeface="+mn-ea"/>
              </a:rPr>
              <a:t>of ideas and </a:t>
            </a:r>
            <a:r>
              <a:rPr lang="en-US" altLang="zh-TW" sz="2700" b="1" dirty="0">
                <a:solidFill>
                  <a:srgbClr val="800000"/>
                </a:solidFill>
                <a:latin typeface="+mn-ea"/>
              </a:rPr>
              <a:t>points of </a:t>
            </a:r>
            <a:r>
              <a:rPr lang="en-US" altLang="zh-TW" sz="2700" b="1" dirty="0" smtClean="0">
                <a:solidFill>
                  <a:srgbClr val="800000"/>
                </a:solidFill>
                <a:latin typeface="+mn-ea"/>
              </a:rPr>
              <a:t>view)</a:t>
            </a:r>
            <a:endParaRPr kumimoji="1" lang="en-US" altLang="zh-TW" sz="2700" b="1" dirty="0" smtClean="0">
              <a:solidFill>
                <a:srgbClr val="800000"/>
              </a:solidFill>
            </a:endParaRPr>
          </a:p>
          <a:p>
            <a:pPr marL="457200" indent="-457200" algn="l">
              <a:buFont typeface="Wingdings" charset="2"/>
              <a:buChar char="ü"/>
            </a:pPr>
            <a:r>
              <a:rPr kumimoji="1" lang="zh-TW" altLang="en-US" sz="4000" dirty="0" smtClean="0">
                <a:solidFill>
                  <a:srgbClr val="FF0000"/>
                </a:solidFill>
              </a:rPr>
              <a:t>互動良好</a:t>
            </a:r>
            <a:r>
              <a:rPr kumimoji="1" lang="en-US" altLang="zh-TW" sz="4000" dirty="0" smtClean="0">
                <a:solidFill>
                  <a:srgbClr val="FF0000"/>
                </a:solidFill>
              </a:rPr>
              <a:t> </a:t>
            </a:r>
            <a:r>
              <a:rPr kumimoji="1" lang="en-US" altLang="zh-TW" sz="3600" b="1" dirty="0" smtClean="0">
                <a:solidFill>
                  <a:srgbClr val="800000"/>
                </a:solidFill>
                <a:latin typeface="+mn-ea"/>
              </a:rPr>
              <a:t>(good interaction)</a:t>
            </a:r>
          </a:p>
          <a:p>
            <a:pPr marL="457200" indent="-457200" algn="l">
              <a:buFont typeface="Wingdings" charset="2"/>
              <a:buChar char="ü"/>
            </a:pPr>
            <a:r>
              <a:rPr kumimoji="1" lang="zh-TW" altLang="en-US" sz="4000" dirty="0" smtClean="0">
                <a:solidFill>
                  <a:srgbClr val="FF0000"/>
                </a:solidFill>
              </a:rPr>
              <a:t>有自信心</a:t>
            </a:r>
            <a:r>
              <a:rPr kumimoji="1" lang="en-US" altLang="zh-TW" sz="4000" dirty="0" smtClean="0">
                <a:solidFill>
                  <a:srgbClr val="FF0000"/>
                </a:solidFill>
              </a:rPr>
              <a:t> </a:t>
            </a:r>
            <a:r>
              <a:rPr kumimoji="1" lang="en-US" altLang="zh-TW" sz="3600" b="1" dirty="0" smtClean="0">
                <a:solidFill>
                  <a:srgbClr val="800000"/>
                </a:solidFill>
                <a:latin typeface="+mn-ea"/>
              </a:rPr>
              <a:t>(speaks confidently)</a:t>
            </a:r>
          </a:p>
          <a:p>
            <a:pPr marL="457200" indent="-457200" algn="l">
              <a:buFont typeface="Wingdings" charset="2"/>
              <a:buChar char="ü"/>
            </a:pPr>
            <a:r>
              <a:rPr kumimoji="1" lang="zh-TW" altLang="en-US" sz="4000" dirty="0" smtClean="0">
                <a:solidFill>
                  <a:srgbClr val="FF0000"/>
                </a:solidFill>
              </a:rPr>
              <a:t>主動回應和發展話題</a:t>
            </a:r>
            <a:r>
              <a:rPr kumimoji="1" lang="en-US" altLang="zh-TW" sz="4000" dirty="0" smtClean="0">
                <a:solidFill>
                  <a:srgbClr val="FF0000"/>
                </a:solidFill>
              </a:rPr>
              <a:t> </a:t>
            </a:r>
          </a:p>
          <a:p>
            <a:pPr algn="l"/>
            <a:r>
              <a:rPr kumimoji="1" lang="en-US" altLang="zh-TW" sz="3600" dirty="0">
                <a:solidFill>
                  <a:srgbClr val="FF0000"/>
                </a:solidFill>
                <a:latin typeface="+mn-ea"/>
              </a:rPr>
              <a:t> </a:t>
            </a:r>
            <a:r>
              <a:rPr kumimoji="1" lang="en-US" altLang="zh-TW" sz="3600" dirty="0" smtClean="0">
                <a:solidFill>
                  <a:srgbClr val="FF0000"/>
                </a:solidFill>
                <a:latin typeface="+mn-ea"/>
              </a:rPr>
              <a:t>   </a:t>
            </a:r>
            <a:r>
              <a:rPr kumimoji="1" lang="en-US" altLang="zh-TW" sz="3400" b="1" dirty="0" smtClean="0">
                <a:solidFill>
                  <a:srgbClr val="FF0000"/>
                </a:solidFill>
                <a:latin typeface="+mn-ea"/>
              </a:rPr>
              <a:t> </a:t>
            </a:r>
            <a:r>
              <a:rPr kumimoji="1" lang="en-US" altLang="zh-TW" sz="3400" b="1" dirty="0" smtClean="0">
                <a:solidFill>
                  <a:srgbClr val="800000"/>
                </a:solidFill>
                <a:latin typeface="+mn-ea"/>
              </a:rPr>
              <a:t>(</a:t>
            </a:r>
            <a:r>
              <a:rPr lang="en-US" altLang="zh-TW" sz="3400" b="1" dirty="0" smtClean="0">
                <a:solidFill>
                  <a:srgbClr val="800000"/>
                </a:solidFill>
                <a:latin typeface="+mn-ea"/>
              </a:rPr>
              <a:t>takes </a:t>
            </a:r>
            <a:r>
              <a:rPr lang="en-US" altLang="zh-TW" sz="3400" b="1" dirty="0">
                <a:solidFill>
                  <a:srgbClr val="800000"/>
                </a:solidFill>
                <a:latin typeface="+mn-ea"/>
              </a:rPr>
              <a:t>initiative and develops elaborate </a:t>
            </a:r>
            <a:r>
              <a:rPr lang="en-US" altLang="zh-TW" sz="3400" b="1" dirty="0" smtClean="0">
                <a:solidFill>
                  <a:srgbClr val="800000"/>
                </a:solidFill>
                <a:latin typeface="+mn-ea"/>
              </a:rPr>
              <a:t>responses)</a:t>
            </a:r>
            <a:endParaRPr kumimoji="1" lang="en-US" altLang="zh-TW" sz="3400" b="1" dirty="0" smtClean="0">
              <a:solidFill>
                <a:srgbClr val="FF0000"/>
              </a:solidFill>
            </a:endParaRPr>
          </a:p>
          <a:p>
            <a:pPr marL="457200" indent="-457200" algn="l">
              <a:buFont typeface="Wingdings" charset="2"/>
              <a:buChar char="ü"/>
            </a:pPr>
            <a:r>
              <a:rPr kumimoji="1" lang="zh-TW" altLang="en-US" sz="4000" dirty="0" smtClean="0">
                <a:solidFill>
                  <a:srgbClr val="FF0000"/>
                </a:solidFill>
              </a:rPr>
              <a:t>懂得應變</a:t>
            </a:r>
            <a:endParaRPr kumimoji="1" lang="en-US" altLang="zh-TW" sz="4000" dirty="0" smtClean="0">
              <a:solidFill>
                <a:srgbClr val="FF0000"/>
              </a:solidFill>
            </a:endParaRPr>
          </a:p>
          <a:p>
            <a:pPr algn="l"/>
            <a:r>
              <a:rPr kumimoji="1" lang="en-US" altLang="zh-TW" sz="3600" dirty="0">
                <a:solidFill>
                  <a:srgbClr val="FF0000"/>
                </a:solidFill>
                <a:latin typeface="+mn-ea"/>
              </a:rPr>
              <a:t> </a:t>
            </a:r>
            <a:r>
              <a:rPr kumimoji="1" lang="en-US" altLang="zh-TW" sz="3600" dirty="0" smtClean="0">
                <a:solidFill>
                  <a:srgbClr val="FF0000"/>
                </a:solidFill>
                <a:latin typeface="+mn-ea"/>
              </a:rPr>
              <a:t>   </a:t>
            </a:r>
            <a:r>
              <a:rPr kumimoji="1" lang="en-US" altLang="zh-TW" sz="3600" b="1" dirty="0" smtClean="0">
                <a:solidFill>
                  <a:srgbClr val="800000"/>
                </a:solidFill>
                <a:latin typeface="+mn-ea"/>
              </a:rPr>
              <a:t> (</a:t>
            </a:r>
            <a:r>
              <a:rPr lang="en-US" altLang="zh-TW" sz="3600" b="1" dirty="0">
                <a:solidFill>
                  <a:srgbClr val="800000"/>
                </a:solidFill>
                <a:latin typeface="+mn-ea"/>
              </a:rPr>
              <a:t>a</a:t>
            </a:r>
            <a:r>
              <a:rPr lang="en-US" altLang="zh-TW" sz="3600" b="1" dirty="0" smtClean="0">
                <a:solidFill>
                  <a:srgbClr val="800000"/>
                </a:solidFill>
                <a:latin typeface="+mn-ea"/>
              </a:rPr>
              <a:t>ble </a:t>
            </a:r>
            <a:r>
              <a:rPr lang="en-US" altLang="zh-TW" sz="3600" b="1" dirty="0">
                <a:solidFill>
                  <a:srgbClr val="800000"/>
                </a:solidFill>
                <a:latin typeface="+mn-ea"/>
              </a:rPr>
              <a:t>to deal with unpredictable </a:t>
            </a:r>
            <a:r>
              <a:rPr lang="en-US" altLang="zh-TW" sz="3600" b="1" dirty="0" smtClean="0">
                <a:solidFill>
                  <a:srgbClr val="800000"/>
                </a:solidFill>
                <a:latin typeface="+mn-ea"/>
              </a:rPr>
              <a:t>elements)</a:t>
            </a:r>
            <a:endParaRPr lang="en-US" altLang="zh-TW" sz="3600" b="1" dirty="0">
              <a:solidFill>
                <a:srgbClr val="800000"/>
              </a:solidFill>
              <a:latin typeface="+mn-ea"/>
            </a:endParaRPr>
          </a:p>
          <a:p>
            <a:pPr algn="l"/>
            <a:endParaRPr kumimoji="1" lang="en-US" altLang="zh-TW" sz="3600" dirty="0" smtClean="0">
              <a:solidFill>
                <a:srgbClr val="FF0000"/>
              </a:solidFill>
            </a:endParaRPr>
          </a:p>
          <a:p>
            <a:pPr algn="l"/>
            <a:endParaRPr kumimoji="1" lang="en-US" altLang="zh-TW" dirty="0" smtClean="0">
              <a:solidFill>
                <a:srgbClr val="FF0000"/>
              </a:solidFill>
            </a:endParaRPr>
          </a:p>
          <a:p>
            <a:pPr marL="457200" indent="-457200" algn="l">
              <a:buFont typeface="Wingdings" charset="2"/>
              <a:buChar char="ü"/>
            </a:pPr>
            <a:endParaRPr kumimoji="1" lang="en-US" altLang="zh-TW" dirty="0" smtClean="0">
              <a:solidFill>
                <a:srgbClr val="FF0000"/>
              </a:solidFill>
            </a:endParaRPr>
          </a:p>
          <a:p>
            <a:pPr marL="457200" indent="-457200" algn="l">
              <a:buFont typeface="Wingdings" charset="2"/>
              <a:buChar char="ü"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3178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075967"/>
          </a:xfrm>
        </p:spPr>
        <p:txBody>
          <a:bodyPr>
            <a:normAutofit/>
          </a:bodyPr>
          <a:lstStyle/>
          <a:p>
            <a:r>
              <a:rPr kumimoji="1" lang="en-US" altLang="zh-TW" dirty="0" smtClean="0">
                <a:latin typeface="Times New Roman"/>
                <a:cs typeface="Times New Roman"/>
              </a:rPr>
              <a:t>Range of Language</a:t>
            </a:r>
            <a:r>
              <a:rPr kumimoji="1" lang="en-US" altLang="zh-TW" dirty="0">
                <a:latin typeface="Times New Roman"/>
                <a:cs typeface="Times New Roman"/>
              </a:rPr>
              <a:t> </a:t>
            </a:r>
            <a:r>
              <a:rPr kumimoji="1" lang="zh-TW" altLang="en-US" dirty="0" smtClean="0">
                <a:latin typeface="Times New Roman"/>
                <a:cs typeface="Times New Roman"/>
              </a:rPr>
              <a:t>語言範圍</a:t>
            </a:r>
            <a:endParaRPr kumimoji="1" lang="zh-TW" altLang="en-US" dirty="0">
              <a:latin typeface="Times New Roman"/>
              <a:cs typeface="Times New Roman"/>
            </a:endParaRPr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1371600" y="1942505"/>
            <a:ext cx="6598016" cy="4173651"/>
          </a:xfrm>
        </p:spPr>
        <p:txBody>
          <a:bodyPr>
            <a:normAutofit/>
          </a:bodyPr>
          <a:lstStyle/>
          <a:p>
            <a:pPr marL="457200" indent="-457200" algn="l">
              <a:buFont typeface="Wingdings" charset="2"/>
              <a:buChar char="ü"/>
            </a:pPr>
            <a:r>
              <a:rPr kumimoji="1" lang="zh-TW" altLang="en-US" sz="3600" dirty="0" smtClean="0">
                <a:solidFill>
                  <a:srgbClr val="008000"/>
                </a:solidFill>
              </a:rPr>
              <a:t>能用不同的詞語和句式</a:t>
            </a:r>
            <a:endParaRPr kumimoji="1" lang="en-US" altLang="zh-TW" sz="3600" dirty="0" smtClean="0">
              <a:solidFill>
                <a:srgbClr val="008000"/>
              </a:solidFill>
            </a:endParaRPr>
          </a:p>
          <a:p>
            <a:pPr algn="l"/>
            <a:r>
              <a:rPr lang="en-US" altLang="zh-TW" sz="2800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    </a:t>
            </a:r>
            <a:r>
              <a:rPr lang="en-US" altLang="zh-TW" sz="2800" b="1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 (Uses </a:t>
            </a:r>
            <a:r>
              <a:rPr lang="en-US" altLang="zh-TW" sz="2800" b="1" dirty="0">
                <a:solidFill>
                  <a:schemeClr val="accent5">
                    <a:lumMod val="75000"/>
                  </a:schemeClr>
                </a:solidFill>
                <a:latin typeface="+mn-ea"/>
              </a:rPr>
              <a:t>wide range of appropriate </a:t>
            </a:r>
            <a:r>
              <a:rPr lang="en-US" altLang="zh-TW" sz="2800" b="1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vocabulary</a:t>
            </a:r>
          </a:p>
          <a:p>
            <a:pPr algn="l"/>
            <a:r>
              <a:rPr lang="en-US" altLang="zh-TW" sz="2800" b="1" dirty="0">
                <a:solidFill>
                  <a:schemeClr val="accent5">
                    <a:lumMod val="75000"/>
                  </a:schemeClr>
                </a:solidFill>
                <a:latin typeface="+mn-ea"/>
              </a:rPr>
              <a:t> </a:t>
            </a:r>
            <a:r>
              <a:rPr lang="en-US" altLang="zh-TW" sz="2800" b="1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     </a:t>
            </a:r>
            <a:r>
              <a:rPr lang="en-US" altLang="zh-TW" sz="2800" b="1" dirty="0">
                <a:solidFill>
                  <a:schemeClr val="accent5">
                    <a:lumMod val="75000"/>
                  </a:schemeClr>
                </a:solidFill>
                <a:latin typeface="+mn-ea"/>
              </a:rPr>
              <a:t>and </a:t>
            </a:r>
            <a:r>
              <a:rPr lang="en-US" altLang="zh-TW" sz="2800" b="1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structures) </a:t>
            </a:r>
          </a:p>
          <a:p>
            <a:pPr algn="l"/>
            <a:endParaRPr kumimoji="1" lang="en-US" altLang="zh-TW" sz="3600" dirty="0">
              <a:solidFill>
                <a:srgbClr val="008000"/>
              </a:solidFill>
            </a:endParaRPr>
          </a:p>
          <a:p>
            <a:pPr marL="457200" indent="-457200" algn="l">
              <a:buFont typeface="Wingdings" charset="2"/>
              <a:buChar char="ü"/>
            </a:pPr>
            <a:r>
              <a:rPr kumimoji="1" lang="zh-TW" altLang="en-US" sz="3600" dirty="0" smtClean="0">
                <a:solidFill>
                  <a:srgbClr val="008000"/>
                </a:solidFill>
              </a:rPr>
              <a:t>運用不同的時態</a:t>
            </a:r>
            <a:endParaRPr kumimoji="1" lang="en-US" altLang="zh-TW" sz="3600" dirty="0" smtClean="0">
              <a:solidFill>
                <a:srgbClr val="008000"/>
              </a:solidFill>
            </a:endParaRPr>
          </a:p>
          <a:p>
            <a:pPr algn="l"/>
            <a:r>
              <a:rPr lang="en-US" altLang="zh-TW" sz="2800" dirty="0" smtClean="0">
                <a:solidFill>
                  <a:srgbClr val="31859C"/>
                </a:solidFill>
                <a:latin typeface="+mn-ea"/>
              </a:rPr>
              <a:t>     </a:t>
            </a:r>
            <a:r>
              <a:rPr lang="en-US" altLang="zh-TW" sz="2800" b="1" dirty="0" smtClean="0">
                <a:solidFill>
                  <a:srgbClr val="31859C"/>
                </a:solidFill>
                <a:latin typeface="+mn-ea"/>
              </a:rPr>
              <a:t>(use </a:t>
            </a:r>
            <a:r>
              <a:rPr lang="en-US" altLang="zh-TW" sz="2800" b="1" dirty="0">
                <a:solidFill>
                  <a:srgbClr val="31859C"/>
                </a:solidFill>
                <a:latin typeface="+mn-ea"/>
              </a:rPr>
              <a:t>of different </a:t>
            </a:r>
            <a:r>
              <a:rPr lang="en-US" altLang="zh-TW" sz="2800" b="1" dirty="0" smtClean="0">
                <a:solidFill>
                  <a:srgbClr val="31859C"/>
                </a:solidFill>
                <a:latin typeface="+mn-ea"/>
              </a:rPr>
              <a:t>tenses)</a:t>
            </a:r>
            <a:endParaRPr lang="en-US" altLang="zh-TW" sz="2800" b="1" dirty="0">
              <a:solidFill>
                <a:srgbClr val="31859C"/>
              </a:solidFill>
              <a:latin typeface="+mn-ea"/>
            </a:endParaRPr>
          </a:p>
          <a:p>
            <a:pPr algn="l"/>
            <a:endParaRPr kumimoji="1" lang="en-US" altLang="zh-TW" sz="3600" dirty="0" smtClean="0">
              <a:solidFill>
                <a:srgbClr val="008000"/>
              </a:solidFill>
            </a:endParaRPr>
          </a:p>
          <a:p>
            <a:pPr marL="457200" indent="-457200" algn="l">
              <a:buFont typeface="Wingdings" charset="2"/>
              <a:buChar char="ü"/>
            </a:pPr>
            <a:endParaRPr kumimoji="1" lang="en-US" altLang="zh-TW" dirty="0" smtClean="0">
              <a:solidFill>
                <a:srgbClr val="FF0000"/>
              </a:solidFill>
            </a:endParaRPr>
          </a:p>
          <a:p>
            <a:pPr marL="457200" indent="-457200" algn="l">
              <a:buFont typeface="Wingdings" charset="2"/>
              <a:buChar char="ü"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8659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075967"/>
          </a:xfrm>
        </p:spPr>
        <p:txBody>
          <a:bodyPr>
            <a:normAutofit/>
          </a:bodyPr>
          <a:lstStyle/>
          <a:p>
            <a:r>
              <a:rPr kumimoji="1" lang="en-US" altLang="zh-TW" dirty="0" smtClean="0">
                <a:latin typeface="Times New Roman"/>
                <a:cs typeface="Times New Roman"/>
              </a:rPr>
              <a:t>Accuracy </a:t>
            </a:r>
            <a:r>
              <a:rPr kumimoji="1" lang="zh-TW" altLang="en-US" dirty="0" smtClean="0">
                <a:latin typeface="Times New Roman"/>
                <a:cs typeface="Times New Roman"/>
              </a:rPr>
              <a:t>準確性</a:t>
            </a:r>
            <a:endParaRPr kumimoji="1" lang="zh-TW" altLang="en-US" dirty="0">
              <a:latin typeface="Times New Roman"/>
              <a:cs typeface="Times New Roman"/>
            </a:endParaRPr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1371600" y="1942505"/>
            <a:ext cx="6598016" cy="4173651"/>
          </a:xfrm>
        </p:spPr>
        <p:txBody>
          <a:bodyPr>
            <a:normAutofit/>
          </a:bodyPr>
          <a:lstStyle/>
          <a:p>
            <a:pPr marL="457200" indent="-457200" algn="l">
              <a:buFont typeface="Wingdings" charset="2"/>
              <a:buChar char="ü"/>
            </a:pPr>
            <a:r>
              <a:rPr kumimoji="1" lang="zh-TW" altLang="en-US" sz="3600" dirty="0" smtClean="0">
                <a:solidFill>
                  <a:srgbClr val="0000FF"/>
                </a:solidFill>
              </a:rPr>
              <a:t>表達流暢</a:t>
            </a:r>
            <a:endParaRPr kumimoji="1" lang="en-US" altLang="zh-TW" sz="3600" dirty="0" smtClean="0">
              <a:solidFill>
                <a:srgbClr val="0000FF"/>
              </a:solidFill>
            </a:endParaRPr>
          </a:p>
          <a:p>
            <a:pPr algn="l"/>
            <a:r>
              <a:rPr kumimoji="1" lang="zh-TW" altLang="en-US" sz="3600" dirty="0" smtClean="0">
                <a:solidFill>
                  <a:srgbClr val="0000FF"/>
                </a:solidFill>
              </a:rPr>
              <a:t>   </a:t>
            </a:r>
            <a:r>
              <a:rPr kumimoji="1" lang="zh-TW" altLang="en-US" dirty="0" smtClean="0">
                <a:solidFill>
                  <a:srgbClr val="0000FF"/>
                </a:solidFill>
              </a:rPr>
              <a:t> </a:t>
            </a:r>
            <a:r>
              <a:rPr kumimoji="1" lang="en-US" altLang="zh-TW" b="1" dirty="0" smtClean="0">
                <a:solidFill>
                  <a:srgbClr val="000090"/>
                </a:solidFill>
                <a:latin typeface="+mn-ea"/>
              </a:rPr>
              <a:t>(accurate and fluent)</a:t>
            </a:r>
          </a:p>
          <a:p>
            <a:pPr algn="l"/>
            <a:endParaRPr kumimoji="1" lang="en-US" altLang="zh-TW" dirty="0" smtClean="0">
              <a:solidFill>
                <a:srgbClr val="000090"/>
              </a:solidFill>
              <a:latin typeface="+mn-ea"/>
            </a:endParaRPr>
          </a:p>
          <a:p>
            <a:pPr marL="457200" indent="-457200" algn="l">
              <a:buFont typeface="Wingdings" charset="2"/>
              <a:buChar char="ü"/>
            </a:pPr>
            <a:r>
              <a:rPr kumimoji="1" lang="zh-TW" altLang="en-US" sz="3600" dirty="0" smtClean="0">
                <a:solidFill>
                  <a:srgbClr val="0000FF"/>
                </a:solidFill>
              </a:rPr>
              <a:t>發音正確</a:t>
            </a:r>
            <a:r>
              <a:rPr kumimoji="1" lang="en-US" altLang="zh-TW" sz="3600" dirty="0">
                <a:solidFill>
                  <a:srgbClr val="0000FF"/>
                </a:solidFill>
              </a:rPr>
              <a:t> </a:t>
            </a:r>
            <a:endParaRPr kumimoji="1" lang="en-US" altLang="zh-TW" sz="3600" dirty="0" smtClean="0">
              <a:solidFill>
                <a:srgbClr val="0000FF"/>
              </a:solidFill>
            </a:endParaRPr>
          </a:p>
          <a:p>
            <a:pPr algn="l"/>
            <a:r>
              <a:rPr kumimoji="1" lang="en-US" altLang="zh-TW" sz="2800" dirty="0" smtClean="0">
                <a:solidFill>
                  <a:srgbClr val="000090"/>
                </a:solidFill>
                <a:latin typeface="+mn-ea"/>
              </a:rPr>
              <a:t>     </a:t>
            </a:r>
            <a:r>
              <a:rPr kumimoji="1" lang="en-US" altLang="zh-TW" b="1" dirty="0" smtClean="0">
                <a:solidFill>
                  <a:srgbClr val="000090"/>
                </a:solidFill>
                <a:latin typeface="+mn-ea"/>
              </a:rPr>
              <a:t>(</a:t>
            </a:r>
            <a:r>
              <a:rPr lang="en-US" altLang="zh-TW" b="1" dirty="0" smtClean="0">
                <a:solidFill>
                  <a:srgbClr val="000090"/>
                </a:solidFill>
                <a:latin typeface="+mn-ea"/>
              </a:rPr>
              <a:t>good </a:t>
            </a:r>
            <a:r>
              <a:rPr lang="en-US" altLang="zh-TW" b="1" dirty="0">
                <a:solidFill>
                  <a:srgbClr val="000090"/>
                </a:solidFill>
                <a:latin typeface="+mn-ea"/>
              </a:rPr>
              <a:t>pronunciation and </a:t>
            </a:r>
            <a:r>
              <a:rPr lang="en-US" altLang="zh-TW" b="1" dirty="0" smtClean="0">
                <a:solidFill>
                  <a:srgbClr val="000090"/>
                </a:solidFill>
                <a:latin typeface="+mn-ea"/>
              </a:rPr>
              <a:t>intonation)</a:t>
            </a:r>
            <a:r>
              <a:rPr lang="en-US" altLang="zh-TW" b="1" dirty="0" smtClean="0">
                <a:solidFill>
                  <a:srgbClr val="000090"/>
                </a:solidFill>
              </a:rPr>
              <a:t> </a:t>
            </a:r>
            <a:endParaRPr lang="en-US" altLang="zh-TW" b="1" dirty="0">
              <a:solidFill>
                <a:srgbClr val="000090"/>
              </a:solidFill>
            </a:endParaRPr>
          </a:p>
          <a:p>
            <a:pPr algn="l"/>
            <a:endParaRPr kumimoji="1" lang="en-US" altLang="zh-TW" dirty="0" smtClean="0">
              <a:solidFill>
                <a:srgbClr val="FF0000"/>
              </a:solidFill>
            </a:endParaRPr>
          </a:p>
          <a:p>
            <a:pPr marL="457200" indent="-457200" algn="l">
              <a:buFont typeface="Wingdings" charset="2"/>
              <a:buChar char="ü"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539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138</Words>
  <Application>Microsoft Office PowerPoint</Application>
  <PresentationFormat>如螢幕大小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PowerPoint 簡報</vt:lpstr>
      <vt:lpstr>Content &amp; responses 內容及回應</vt:lpstr>
      <vt:lpstr>Range of Language 語言範圍</vt:lpstr>
      <vt:lpstr>Accuracy 準確性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 &amp; responses 內容及回應</dc:title>
  <dc:creator>Carol T</dc:creator>
  <cp:lastModifiedBy>cacler</cp:lastModifiedBy>
  <cp:revision>9</cp:revision>
  <dcterms:created xsi:type="dcterms:W3CDTF">2017-01-05T06:03:02Z</dcterms:created>
  <dcterms:modified xsi:type="dcterms:W3CDTF">2017-05-22T02:55:07Z</dcterms:modified>
</cp:coreProperties>
</file>