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95" r:id="rId4"/>
    <p:sldId id="274" r:id="rId5"/>
    <p:sldId id="263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2" r:id="rId14"/>
    <p:sldId id="293" r:id="rId15"/>
    <p:sldId id="271" r:id="rId16"/>
    <p:sldId id="275" r:id="rId17"/>
    <p:sldId id="286" r:id="rId18"/>
    <p:sldId id="288" r:id="rId19"/>
    <p:sldId id="287" r:id="rId20"/>
    <p:sldId id="296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5" r:id="rId29"/>
    <p:sldId id="278" r:id="rId30"/>
    <p:sldId id="294" r:id="rId31"/>
    <p:sldId id="291" r:id="rId32"/>
    <p:sldId id="289" r:id="rId33"/>
    <p:sldId id="290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61EC8"/>
    <a:srgbClr val="040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68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79AD-1119-4224-9F28-6A7F9B63A438}" type="datetimeFigureOut">
              <a:rPr lang="zh-TW" altLang="en-US" smtClean="0"/>
              <a:pPr/>
              <a:t>2019/3/22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001D01-4276-4752-A21B-E12A69CB9D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79AD-1119-4224-9F28-6A7F9B63A438}" type="datetimeFigureOut">
              <a:rPr lang="zh-TW" altLang="en-US" smtClean="0"/>
              <a:pPr/>
              <a:t>2019/3/22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1D01-4276-4752-A21B-E12A69CB9D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9001D01-4276-4752-A21B-E12A69CB9D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79AD-1119-4224-9F28-6A7F9B63A438}" type="datetimeFigureOut">
              <a:rPr lang="zh-TW" altLang="en-US" smtClean="0"/>
              <a:pPr/>
              <a:t>2019/3/22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79AD-1119-4224-9F28-6A7F9B63A438}" type="datetimeFigureOut">
              <a:rPr lang="zh-TW" altLang="en-US" smtClean="0"/>
              <a:pPr/>
              <a:t>2019/3/22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9001D01-4276-4752-A21B-E12A69CB9D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79AD-1119-4224-9F28-6A7F9B63A438}" type="datetimeFigureOut">
              <a:rPr lang="zh-TW" altLang="en-US" smtClean="0"/>
              <a:pPr/>
              <a:t>2019/3/22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001D01-4276-4752-A21B-E12A69CB9D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07B79AD-1119-4224-9F28-6A7F9B63A438}" type="datetimeFigureOut">
              <a:rPr lang="zh-TW" altLang="en-US" smtClean="0"/>
              <a:pPr/>
              <a:t>2019/3/22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1D01-4276-4752-A21B-E12A69CB9D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79AD-1119-4224-9F28-6A7F9B63A438}" type="datetimeFigureOut">
              <a:rPr lang="zh-TW" altLang="en-US" smtClean="0"/>
              <a:pPr/>
              <a:t>2019/3/22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9001D01-4276-4752-A21B-E12A69CB9D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79AD-1119-4224-9F28-6A7F9B63A438}" type="datetimeFigureOut">
              <a:rPr lang="zh-TW" altLang="en-US" smtClean="0"/>
              <a:pPr/>
              <a:t>2019/3/22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9001D01-4276-4752-A21B-E12A69CB9D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79AD-1119-4224-9F28-6A7F9B63A438}" type="datetimeFigureOut">
              <a:rPr lang="zh-TW" altLang="en-US" smtClean="0"/>
              <a:pPr/>
              <a:t>2019/3/22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001D01-4276-4752-A21B-E12A69CB9D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001D01-4276-4752-A21B-E12A69CB9D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79AD-1119-4224-9F28-6A7F9B63A438}" type="datetimeFigureOut">
              <a:rPr lang="zh-TW" altLang="en-US" smtClean="0"/>
              <a:pPr/>
              <a:t>2019/3/22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9001D01-4276-4752-A21B-E12A69CB9D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07B79AD-1119-4224-9F28-6A7F9B63A438}" type="datetimeFigureOut">
              <a:rPr lang="zh-TW" altLang="en-US" smtClean="0"/>
              <a:pPr/>
              <a:t>2019/3/22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07B79AD-1119-4224-9F28-6A7F9B63A438}" type="datetimeFigureOut">
              <a:rPr lang="zh-TW" altLang="en-US" smtClean="0"/>
              <a:pPr/>
              <a:t>2019/3/22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001D01-4276-4752-A21B-E12A69CB9D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http://www.groupbuya.com/upload/files/100/jetso/1503/11009848_652800511514383_3359131296919175172_n.jpg"/>
          <p:cNvPicPr/>
          <p:nvPr/>
        </p:nvPicPr>
        <p:blipFill>
          <a:blip r:embed="rId2" cstate="print"/>
          <a:srcRect r="-60" b="66950"/>
          <a:stretch>
            <a:fillRect/>
          </a:stretch>
        </p:blipFill>
        <p:spPr bwMode="auto">
          <a:xfrm>
            <a:off x="1259632" y="1916832"/>
            <a:ext cx="676875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長條狀的腸粉的是怎樣製成的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 </a:t>
            </a:r>
            <a:endParaRPr lang="zh-TW" altLang="en-US" sz="2200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香港小食圖片的圖片搜尋結果"/>
          <p:cNvPicPr/>
          <p:nvPr/>
        </p:nvPicPr>
        <p:blipFill rotWithShape="1">
          <a:blip r:embed="rId2" cstate="print"/>
          <a:srcRect b="15172"/>
          <a:stretch/>
        </p:blipFill>
        <p:spPr bwMode="auto">
          <a:xfrm>
            <a:off x="1934845" y="1671603"/>
            <a:ext cx="5274310" cy="298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這是甚麼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271" t="38447" r="47118" b="4854"/>
          <a:stretch>
            <a:fillRect/>
          </a:stretch>
        </p:blipFill>
        <p:spPr bwMode="auto">
          <a:xfrm>
            <a:off x="1187624" y="1844824"/>
            <a:ext cx="68407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有誰吃過臭豆腐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 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有甚麼特別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200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香港臭豆腐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0405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sz="3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燒賣是用甚麼材料製成的</a:t>
            </a:r>
            <a:r>
              <a:rPr lang="en-US" altLang="zh-TW" sz="36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200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相關圖片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5616624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你吃過這種小食嗎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/>
          </a:p>
        </p:txBody>
      </p:sp>
      <p:pic>
        <p:nvPicPr>
          <p:cNvPr id="4" name="內容版面配置區 3" descr="http://www.sundaykiss.com/wp-content/uploads/2015/12/05%E8%8A%B1%E7%94%9F%E5%A4%BE%E9%A4%85A.jpg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t="17157"/>
          <a:stretch/>
        </p:blipFill>
        <p:spPr bwMode="auto">
          <a:xfrm>
            <a:off x="1879555" y="2492896"/>
            <a:ext cx="5348377" cy="333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endParaRPr lang="en-US" altLang="zh-TW" sz="2800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endParaRPr lang="en-US" altLang="zh-TW" sz="2800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你喜歡哪些小食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algn="ctr">
              <a:buNone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受歡迎的小食會是甚麼味道的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algn="ctr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五味紛陳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鹹 </a:t>
            </a:r>
            <a:r>
              <a:rPr lang="en-US" altLang="zh-TW" sz="6000" dirty="0">
                <a:latin typeface="標楷體" pitchFamily="65" charset="-120"/>
                <a:ea typeface="標楷體" pitchFamily="65" charset="-120"/>
              </a:rPr>
              <a:t>- </a:t>
            </a:r>
          </a:p>
          <a:p>
            <a:pPr algn="ctr">
              <a:buNone/>
            </a:pP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甜 </a:t>
            </a:r>
            <a:r>
              <a:rPr lang="en-US" altLang="zh-TW" sz="6000" dirty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pPr algn="ctr">
              <a:buNone/>
            </a:pP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酸 </a:t>
            </a:r>
            <a:r>
              <a:rPr lang="en-US" altLang="zh-TW" sz="6000" dirty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pPr algn="ctr">
              <a:buNone/>
            </a:pP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苦 </a:t>
            </a:r>
            <a:r>
              <a:rPr lang="en-US" altLang="zh-TW" sz="6000" dirty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pPr algn="ctr">
              <a:buNone/>
            </a:pP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辣 </a:t>
            </a:r>
            <a:r>
              <a:rPr lang="en-US" altLang="zh-TW" sz="6000" dirty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HK" b="1" dirty="0"/>
            </a:br>
            <a:br>
              <a:rPr lang="en-US" altLang="zh-HK" b="1" dirty="0"/>
            </a:br>
            <a:br>
              <a:rPr lang="zh-TW" altLang="zh-TW" dirty="0"/>
            </a:br>
            <a:r>
              <a:rPr lang="zh-HK" altLang="zh-TW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美味的小食</a:t>
            </a:r>
            <a:endParaRPr lang="zh-TW" altLang="en-US" dirty="0">
              <a:solidFill>
                <a:srgbClr val="F61EC8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HK" dirty="0">
                <a:solidFill>
                  <a:srgbClr val="0033CC"/>
                </a:solidFill>
              </a:rPr>
              <a:t>        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我最喜</a:t>
            </a:r>
            <a:r>
              <a:rPr lang="zh-TW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歡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吃的</a:t>
            </a:r>
            <a:r>
              <a:rPr lang="zh-HK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小食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zh-HK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雞蛋仔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zh-HK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夾餅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HK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雞蛋仔是一種很</a:t>
            </a:r>
            <a:r>
              <a:rPr lang="zh-HK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可愛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的小食，它是由雞蛋和</a:t>
            </a:r>
            <a:r>
              <a:rPr lang="zh-HK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麵粉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造</a:t>
            </a:r>
            <a:endParaRPr lang="en-US" altLang="zh-HK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成的。它的做法是先將蛋漿倒進一個有很多半圓洞的器</a:t>
            </a:r>
            <a:endParaRPr lang="en-US" altLang="zh-HK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具裏，再將兩個器具合起來，然</a:t>
            </a:r>
            <a:r>
              <a:rPr lang="zh-TW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後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把器具</a:t>
            </a:r>
            <a:r>
              <a:rPr lang="zh-HK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反轉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，放在火</a:t>
            </a:r>
            <a:endParaRPr lang="en-US" altLang="zh-HK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HK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烘烤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，不一會兒</a:t>
            </a:r>
            <a:r>
              <a:rPr lang="zh-TW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很多個小小的</a:t>
            </a:r>
            <a:r>
              <a:rPr lang="zh-TW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圓圓的雞蛋仔就烘</a:t>
            </a:r>
            <a:endParaRPr lang="en-US" altLang="zh-HK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好了，還十分</a:t>
            </a:r>
            <a:r>
              <a:rPr lang="zh-HK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可口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呢</a:t>
            </a:r>
            <a:r>
              <a:rPr lang="en-US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HK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夾餅的的製作方法和雞蛋仔差不多。我們還可以在</a:t>
            </a:r>
            <a:endParaRPr lang="en-US" altLang="zh-HK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夾餅上放上花生醬和牛奶，味</a:t>
            </a:r>
            <a:r>
              <a:rPr lang="zh-TW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道</a:t>
            </a:r>
            <a:r>
              <a:rPr lang="zh-HK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又香又甜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HK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雞蛋仔和夾餅都是很</a:t>
            </a:r>
            <a:r>
              <a:rPr lang="zh-HK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美味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的小食。</a:t>
            </a:r>
            <a:endParaRPr lang="zh-TW" altLang="en-US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rgbClr val="CC0099"/>
                </a:solidFill>
                <a:ea typeface="DFKai-SB" pitchFamily="65" charset="-120"/>
              </a:rPr>
              <a:t>篇章分析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262699"/>
                </a:solidFill>
                <a:latin typeface="DFKai-SB" pitchFamily="65" charset="-120"/>
                <a:ea typeface="DFKai-SB" pitchFamily="65" charset="-120"/>
              </a:rPr>
              <a:t>一、這是一篇</a:t>
            </a:r>
            <a:r>
              <a:rPr lang="zh-TW" altLang="en-US" sz="2800" b="1" u="sng" dirty="0">
                <a:solidFill>
                  <a:srgbClr val="262699"/>
                </a:solidFill>
                <a:latin typeface="DFKai-SB" pitchFamily="65" charset="-120"/>
                <a:ea typeface="DFKai-SB" pitchFamily="65" charset="-120"/>
              </a:rPr>
              <a:t>  說明文  </a:t>
            </a:r>
            <a:r>
              <a:rPr lang="zh-TW" altLang="en-US" sz="2800" b="1" dirty="0">
                <a:solidFill>
                  <a:srgbClr val="262699"/>
                </a:solidFill>
                <a:latin typeface="DFKai-SB" pitchFamily="65" charset="-120"/>
                <a:ea typeface="DFKai-SB" pitchFamily="65" charset="-120"/>
              </a:rPr>
              <a:t>，內容共分成</a:t>
            </a:r>
            <a:r>
              <a:rPr lang="zh-TW" altLang="en-US" sz="2800" b="1" u="sng" dirty="0">
                <a:solidFill>
                  <a:srgbClr val="262699"/>
                </a:solidFill>
                <a:latin typeface="DFKai-SB" pitchFamily="65" charset="-120"/>
                <a:ea typeface="DFKai-SB" pitchFamily="65" charset="-120"/>
              </a:rPr>
              <a:t>  四  </a:t>
            </a:r>
            <a:r>
              <a:rPr lang="zh-TW" altLang="en-US" sz="2800" b="1" dirty="0">
                <a:solidFill>
                  <a:srgbClr val="262699"/>
                </a:solidFill>
                <a:latin typeface="DFKai-SB" pitchFamily="65" charset="-120"/>
                <a:ea typeface="DFKai-SB" pitchFamily="65" charset="-120"/>
              </a:rPr>
              <a:t> 段。</a:t>
            </a:r>
          </a:p>
          <a:p>
            <a:pPr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262699"/>
                </a:solidFill>
                <a:latin typeface="DFKai-SB" pitchFamily="65" charset="-120"/>
                <a:ea typeface="DFKai-SB" pitchFamily="65" charset="-120"/>
              </a:rPr>
              <a:t>二、文步結構</a:t>
            </a:r>
            <a:endParaRPr lang="en-US" altLang="zh-TW" sz="2800" b="1" dirty="0">
              <a:solidFill>
                <a:srgbClr val="262699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262699"/>
                </a:solidFill>
                <a:latin typeface="DFKai-SB" pitchFamily="65" charset="-120"/>
                <a:ea typeface="DFKai-SB" pitchFamily="65" charset="-120"/>
              </a:rPr>
              <a:t>    </a:t>
            </a:r>
            <a:r>
              <a:rPr lang="zh-TW" altLang="en-US" sz="2800" b="1" dirty="0">
                <a:solidFill>
                  <a:srgbClr val="CC0099"/>
                </a:solidFill>
                <a:latin typeface="DFKai-SB" pitchFamily="65" charset="-120"/>
                <a:ea typeface="DFKai-SB" pitchFamily="65" charset="-120"/>
              </a:rPr>
              <a:t>總述</a:t>
            </a:r>
            <a:r>
              <a:rPr lang="en-US" altLang="zh-TW" sz="2800" b="1" dirty="0">
                <a:solidFill>
                  <a:srgbClr val="262699"/>
                </a:solidFill>
                <a:latin typeface="DFKai-SB" pitchFamily="65" charset="-120"/>
                <a:ea typeface="DFKai-SB" pitchFamily="65" charset="-120"/>
              </a:rPr>
              <a:t>:</a:t>
            </a:r>
            <a:r>
              <a:rPr lang="zh-TW" altLang="en-US" sz="2800" b="1" dirty="0">
                <a:solidFill>
                  <a:srgbClr val="262699"/>
                </a:solidFill>
                <a:latin typeface="DFKai-SB" pitchFamily="65" charset="-120"/>
                <a:ea typeface="DFKai-SB" pitchFamily="65" charset="-120"/>
              </a:rPr>
              <a:t>第一段</a:t>
            </a:r>
            <a:endParaRPr lang="en-US" altLang="zh-TW" sz="2800" dirty="0">
              <a:solidFill>
                <a:srgbClr val="CC0099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buFontTx/>
              <a:buNone/>
            </a:pPr>
            <a:r>
              <a:rPr lang="zh-TW" altLang="en-US" sz="2400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           說明我最喜歡吃雞蛋仔和夾餅</a:t>
            </a:r>
            <a:endParaRPr lang="en-US" altLang="zh-TW" sz="2400" dirty="0">
              <a:solidFill>
                <a:srgbClr val="22228B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    </a:t>
            </a:r>
            <a:r>
              <a:rPr lang="zh-TW" altLang="en-US" sz="2800" b="1" dirty="0">
                <a:solidFill>
                  <a:srgbClr val="CC0099"/>
                </a:solidFill>
                <a:latin typeface="DFKai-SB" pitchFamily="65" charset="-120"/>
                <a:ea typeface="DFKai-SB" pitchFamily="65" charset="-120"/>
              </a:rPr>
              <a:t>分述</a:t>
            </a:r>
            <a:r>
              <a:rPr lang="en-US" altLang="zh-TW" sz="2800" b="1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:</a:t>
            </a:r>
            <a:r>
              <a:rPr lang="zh-TW" altLang="en-US" sz="2800" b="1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第二段</a:t>
            </a:r>
            <a:endParaRPr lang="en-US" altLang="zh-TW" sz="2800" b="1" dirty="0">
              <a:solidFill>
                <a:srgbClr val="CC0099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buFontTx/>
              <a:buNone/>
            </a:pPr>
            <a:r>
              <a:rPr lang="en-US" altLang="zh-TW" sz="2400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           1.</a:t>
            </a:r>
            <a:r>
              <a:rPr lang="zh-TW" altLang="en-US" sz="2400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說明製造雞蛋仔的材料</a:t>
            </a:r>
            <a:endParaRPr lang="en-US" altLang="zh-TW" sz="2400" dirty="0">
              <a:solidFill>
                <a:srgbClr val="22228B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buFontTx/>
              <a:buNone/>
            </a:pPr>
            <a:r>
              <a:rPr lang="en-US" altLang="zh-TW" sz="2800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         </a:t>
            </a:r>
            <a:r>
              <a:rPr lang="en-US" altLang="zh-TW" sz="2400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2.</a:t>
            </a:r>
            <a:r>
              <a:rPr lang="zh-TW" altLang="en-US" sz="2400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說明製造雞蛋仔的方法</a:t>
            </a:r>
            <a:endParaRPr lang="en-US" altLang="zh-TW" sz="2400" dirty="0">
              <a:solidFill>
                <a:srgbClr val="22228B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buFontTx/>
              <a:buNone/>
            </a:pPr>
            <a:r>
              <a:rPr lang="zh-TW" altLang="en-US" sz="2800" b="1" dirty="0">
                <a:solidFill>
                  <a:srgbClr val="CC0099"/>
                </a:solidFill>
                <a:latin typeface="DFKai-SB" pitchFamily="65" charset="-120"/>
                <a:ea typeface="DFKai-SB" pitchFamily="65" charset="-120"/>
              </a:rPr>
              <a:t>    分述</a:t>
            </a:r>
            <a:r>
              <a:rPr lang="en-US" altLang="zh-TW" sz="2800" b="1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:</a:t>
            </a:r>
            <a:r>
              <a:rPr lang="zh-TW" altLang="en-US" sz="2800" b="1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第三段</a:t>
            </a:r>
            <a:endParaRPr lang="en-US" altLang="zh-TW" sz="2800" b="1" dirty="0">
              <a:solidFill>
                <a:srgbClr val="22228B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buFontTx/>
              <a:buNone/>
            </a:pPr>
            <a:r>
              <a:rPr lang="en-US" altLang="zh-TW" sz="2400" b="1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           </a:t>
            </a:r>
            <a:r>
              <a:rPr lang="en-US" altLang="zh-TW" sz="2400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1.</a:t>
            </a:r>
            <a:r>
              <a:rPr lang="zh-TW" altLang="en-US" sz="2400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說明製造夾餅的方法和雞蛋仔差不多</a:t>
            </a:r>
            <a:endParaRPr lang="en-US" altLang="zh-TW" sz="2400" dirty="0">
              <a:solidFill>
                <a:srgbClr val="22228B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buFontTx/>
              <a:buNone/>
            </a:pPr>
            <a:r>
              <a:rPr lang="en-US" altLang="zh-TW" sz="2400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           2</a:t>
            </a:r>
            <a:r>
              <a:rPr lang="en-US" altLang="zh-TW" sz="2800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.</a:t>
            </a:r>
            <a:r>
              <a:rPr lang="zh-TW" altLang="en-US" sz="2400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說明夾餅可以添加花生醬和牛奶調味</a:t>
            </a:r>
            <a:endParaRPr lang="en-US" altLang="zh-TW" sz="2400" dirty="0">
              <a:solidFill>
                <a:srgbClr val="22228B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buFontTx/>
              <a:buNone/>
            </a:pPr>
            <a:r>
              <a:rPr lang="en-US" altLang="zh-TW" sz="2800" b="1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    </a:t>
            </a:r>
            <a:r>
              <a:rPr lang="zh-TW" altLang="en-US" sz="2800" b="1" dirty="0">
                <a:solidFill>
                  <a:srgbClr val="CC0099"/>
                </a:solidFill>
                <a:latin typeface="DFKai-SB" pitchFamily="65" charset="-120"/>
                <a:ea typeface="DFKai-SB" pitchFamily="65" charset="-120"/>
              </a:rPr>
              <a:t>總述</a:t>
            </a:r>
            <a:r>
              <a:rPr lang="en-US" altLang="zh-TW" sz="2800" b="1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:</a:t>
            </a:r>
            <a:r>
              <a:rPr lang="zh-TW" altLang="en-US" sz="2800" b="1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第四段</a:t>
            </a:r>
            <a:r>
              <a:rPr lang="en-US" altLang="zh-TW" sz="2800" b="1" dirty="0">
                <a:solidFill>
                  <a:srgbClr val="CC0099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zh-TW" sz="2800" b="1" dirty="0">
                <a:solidFill>
                  <a:srgbClr val="CC0099"/>
                </a:solidFill>
                <a:latin typeface="DFKai-SB" pitchFamily="65" charset="-120"/>
                <a:ea typeface="DFKai-SB" pitchFamily="65" charset="-120"/>
              </a:rPr>
              <a:t>總結全文</a:t>
            </a:r>
            <a:r>
              <a:rPr lang="en-US" altLang="zh-TW" sz="2800" b="1" dirty="0">
                <a:solidFill>
                  <a:srgbClr val="CC0099"/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2400" dirty="0">
                <a:solidFill>
                  <a:srgbClr val="22228B"/>
                </a:solidFill>
                <a:latin typeface="DFKai-SB" pitchFamily="65" charset="-120"/>
                <a:ea typeface="DFKai-SB" pitchFamily="65" charset="-120"/>
              </a:rPr>
              <a:t>           說明雞蛋仔和夾餅都是美味食物</a:t>
            </a:r>
            <a:endParaRPr lang="zh-TW" altLang="zh-TW" sz="2400" dirty="0">
              <a:solidFill>
                <a:srgbClr val="22228B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認識句式</a:t>
            </a:r>
            <a:r>
              <a:rPr lang="en-US" altLang="zh-TW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b="1" dirty="0">
              <a:solidFill>
                <a:srgbClr val="F61EC8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先</a:t>
            </a:r>
            <a:r>
              <a:rPr lang="en-US" altLang="zh-TW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首先</a:t>
            </a:r>
            <a:r>
              <a:rPr lang="en-US" altLang="zh-TW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)……</a:t>
            </a:r>
            <a:r>
              <a:rPr lang="zh-TW" altLang="en-US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，再</a:t>
            </a:r>
            <a:r>
              <a:rPr lang="en-US" altLang="zh-TW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，然後</a:t>
            </a:r>
            <a:r>
              <a:rPr lang="en-US" altLang="zh-TW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，最後</a:t>
            </a:r>
            <a:r>
              <a:rPr lang="en-US" altLang="zh-TW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它</a:t>
            </a:r>
            <a:r>
              <a:rPr lang="en-US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雞蛋仔</a:t>
            </a:r>
            <a:r>
              <a:rPr lang="en-US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的做法是</a:t>
            </a:r>
            <a:r>
              <a:rPr lang="zh-HK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先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首先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將蛋漿倒進一個有很多半</a:t>
            </a:r>
            <a:endParaRPr lang="en-US" altLang="zh-HK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圓洞的</a:t>
            </a:r>
            <a:r>
              <a:rPr lang="zh-HK" altLang="zh-TW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器具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裏，</a:t>
            </a:r>
            <a:r>
              <a:rPr lang="zh-HK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再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將兩個器具合起來，</a:t>
            </a:r>
            <a:r>
              <a:rPr lang="zh-HK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然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把器具</a:t>
            </a:r>
            <a:r>
              <a:rPr lang="zh-HK" altLang="zh-TW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反轉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HK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放在火上</a:t>
            </a:r>
            <a:r>
              <a:rPr lang="zh-HK" altLang="zh-TW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烘烤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，不一會兒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很多個小小的</a:t>
            </a:r>
            <a:r>
              <a:rPr lang="zh-TW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圓圓</a:t>
            </a:r>
            <a:endParaRPr lang="en-US" altLang="zh-HK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的雞蛋仔就烘好了</a:t>
            </a:r>
            <a: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endParaRPr lang="en-US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香港街邊經常有各式各樣的小食出售，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因為種類很多，而且價錢便宜，所以很歡迎。</a:t>
            </a:r>
            <a:endParaRPr lang="en-US" altLang="zh-TW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身為香港人，你們最愛的小食是甚麼呢？你們最熟悉的小食又會是甚麼呢？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en-US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習句式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齊聲朗讀其他小食的製造方法，</a:t>
            </a:r>
            <a:r>
              <a:rPr lang="zh-CN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習句式。</a:t>
            </a:r>
            <a:endParaRPr lang="en-US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u="sng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煎釀三寶</a:t>
            </a:r>
            <a:r>
              <a:rPr lang="zh-TW" altLang="en-US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三寶主要是茄子、青椒和紅腸，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先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把魚肉釀進去，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放在鐵</a:t>
            </a:r>
            <a:br>
              <a:rPr lang="en-US" altLang="zh-TW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板上煎熟，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最後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加上豉油和辣椒醬，更是美味。</a:t>
            </a:r>
          </a:p>
        </p:txBody>
      </p:sp>
      <p:pic>
        <p:nvPicPr>
          <p:cNvPr id="6" name="內容版面配置區 5" descr="煎釀三寶的圖片搜尋結果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t="11111"/>
          <a:stretch/>
        </p:blipFill>
        <p:spPr bwMode="auto">
          <a:xfrm>
            <a:off x="827584" y="2060848"/>
            <a:ext cx="748883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b="1" u="sng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咖哩魚蛋</a:t>
            </a:r>
            <a:r>
              <a:rPr lang="zh-TW" altLang="en-US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先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用魚肉和麵粉製成圓球形，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經過油炸，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最後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放入</a:t>
            </a:r>
            <a:br>
              <a:rPr lang="en-US" altLang="zh-TW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咖哩汁一起煮。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065A7-5D46-468C-8C34-F67BC224B467}"/>
              </a:ext>
            </a:extLst>
          </p:cNvPr>
          <p:cNvSpPr txBox="1"/>
          <p:nvPr/>
        </p:nvSpPr>
        <p:spPr>
          <a:xfrm>
            <a:off x="1691680" y="2276872"/>
            <a:ext cx="6048672" cy="36317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latin typeface="DFKai-SB" panose="03000509000000000000" pitchFamily="65" charset="-120"/>
                <a:ea typeface="DFKai-SB" panose="03000509000000000000" pitchFamily="65" charset="-120"/>
              </a:rPr>
              <a:t>咖哩魚蛋圖片</a:t>
            </a:r>
            <a:endParaRPr lang="en-HK" sz="115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b="1" u="sng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雞蛋仔</a:t>
            </a:r>
            <a:r>
              <a:rPr lang="zh-TW" altLang="en-US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先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把麵粉漿倒進很多半圓洞狀的模具，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用爐火烤得外脆內軟。</a:t>
            </a:r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1875" t="35297" r="49775" b="26903"/>
          <a:stretch>
            <a:fillRect/>
          </a:stretch>
        </p:blipFill>
        <p:spPr bwMode="auto">
          <a:xfrm>
            <a:off x="971600" y="1484784"/>
            <a:ext cx="67687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b="1" u="sng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砵仔糕</a:t>
            </a:r>
            <a:r>
              <a:rPr lang="zh-TW" altLang="en-US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先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把米漿和白砂糖或黃糖放在小瓦砵內蒸熟，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在表面加入紅豆。</a:t>
            </a:r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7318" t="22093" r="36784" b="16577"/>
          <a:stretch/>
        </p:blipFill>
        <p:spPr bwMode="auto">
          <a:xfrm>
            <a:off x="1475656" y="1772817"/>
            <a:ext cx="61745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b="1" u="sng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格仔餅</a:t>
            </a:r>
            <a:r>
              <a:rPr lang="zh-TW" altLang="en-US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先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把雞蛋、砂糖、麵粉和牛奶混合成麵糊，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放在有格子的</a:t>
            </a:r>
            <a:br>
              <a:rPr lang="en-US" altLang="zh-TW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模具烤成，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最後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塗上牛油、花生醬、砂糖，口味獨特。</a:t>
            </a:r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21875" t="38447" r="48889" b="31313"/>
          <a:stretch/>
        </p:blipFill>
        <p:spPr bwMode="auto">
          <a:xfrm>
            <a:off x="1403648" y="1700808"/>
            <a:ext cx="64807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u="sng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腸粉</a:t>
            </a:r>
            <a:r>
              <a:rPr lang="zh-TW" altLang="en-US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先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把米漿蒸成薄粉皮，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然後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捲成長條形狀，接著切成小段，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最後</a:t>
            </a:r>
            <a:br>
              <a:rPr lang="en-US" altLang="zh-TW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加上豉油、辣醬、芝麻、芝麻醬、甜醬等，滑溜又美味。</a:t>
            </a:r>
          </a:p>
        </p:txBody>
      </p:sp>
      <p:pic>
        <p:nvPicPr>
          <p:cNvPr id="5" name="圖片 4" descr="香港小食圖片的圖片搜尋結果"/>
          <p:cNvPicPr/>
          <p:nvPr/>
        </p:nvPicPr>
        <p:blipFill rotWithShape="1">
          <a:blip r:embed="rId2" cstate="print"/>
          <a:srcRect b="15172"/>
          <a:stretch/>
        </p:blipFill>
        <p:spPr bwMode="auto">
          <a:xfrm>
            <a:off x="1934845" y="1671603"/>
            <a:ext cx="5274310" cy="298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b="1" u="sng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炒栗子</a:t>
            </a:r>
            <a:r>
              <a:rPr lang="zh-TW" altLang="en-US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先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把浸透的栗子放進滿載砂子的鐵鍋裏，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不停翻炒至熟透，</a:t>
            </a:r>
            <a:br>
              <a:rPr lang="en-US" altLang="zh-TW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最後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剝開硬殼，就可以吃到軟稔甜味的栗子。</a:t>
            </a:r>
          </a:p>
        </p:txBody>
      </p:sp>
      <p:pic>
        <p:nvPicPr>
          <p:cNvPr id="5" name="內容版面配置區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271" t="38447" r="47118" b="4854"/>
          <a:stretch>
            <a:fillRect/>
          </a:stretch>
        </p:blipFill>
        <p:spPr bwMode="auto">
          <a:xfrm>
            <a:off x="1187624" y="1844824"/>
            <a:ext cx="68407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sz="4000" b="1" u="sng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臭豆腐</a:t>
            </a:r>
            <a:r>
              <a:rPr lang="zh-TW" altLang="en-US" sz="40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把豆腐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首先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發酵，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經過油炸而製成。</a:t>
            </a:r>
            <a:br>
              <a:rPr lang="en-US" altLang="zh-TW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因為臭豆腐的味道濃烈，所以愈來愈少地方出售。</a:t>
            </a:r>
          </a:p>
        </p:txBody>
      </p:sp>
      <p:pic>
        <p:nvPicPr>
          <p:cNvPr id="4" name="內容版面配置區 3" descr="香港臭豆腐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0405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sz="3600" b="1" u="sng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燒賣</a:t>
            </a:r>
            <a:r>
              <a:rPr lang="zh-TW" altLang="en-US" sz="3600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首先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把魚肉和豬肉造成魚膠，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用雲吞皮包成燒賣形狀，</a:t>
            </a:r>
            <a:r>
              <a:rPr lang="zh-TW" altLang="en-US" sz="2200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最後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放 </a:t>
            </a:r>
            <a:br>
              <a:rPr lang="en-US" altLang="zh-TW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  在蒸籠內蒸熟，吃時加一點辣椒豉油，特別美味。</a:t>
            </a:r>
          </a:p>
        </p:txBody>
      </p:sp>
      <p:pic>
        <p:nvPicPr>
          <p:cNvPr id="4" name="內容版面配置區 3" descr="相關圖片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5616624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透過感官</a:t>
            </a:r>
            <a:r>
              <a:rPr lang="zh-HK" altLang="zh-TW" dirty="0">
                <a:latin typeface="標楷體" pitchFamily="65" charset="-120"/>
                <a:ea typeface="標楷體" pitchFamily="65" charset="-120"/>
              </a:rPr>
              <a:t>體驗不同的味道 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HK" altLang="zh-TW" dirty="0">
                <a:latin typeface="標楷體" pitchFamily="65" charset="-120"/>
                <a:ea typeface="標楷體" pitchFamily="65" charset="-120"/>
              </a:rPr>
              <a:t>認識描述味道字詞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的形、音、義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透過</a:t>
            </a:r>
            <a:r>
              <a:rPr lang="zh-HK" altLang="zh-TW" dirty="0">
                <a:latin typeface="標楷體" pitchFamily="65" charset="-120"/>
                <a:ea typeface="標楷體" pitchFamily="65" charset="-120"/>
              </a:rPr>
              <a:t>描述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小食的</a:t>
            </a:r>
            <a:r>
              <a:rPr lang="zh-HK" altLang="zh-TW" dirty="0">
                <a:latin typeface="標楷體" pitchFamily="65" charset="-120"/>
                <a:ea typeface="標楷體" pitchFamily="65" charset="-120"/>
              </a:rPr>
              <a:t>製作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程序</a:t>
            </a:r>
            <a:r>
              <a:rPr lang="zh-HK" altLang="zh-TW" dirty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習</a:t>
            </a:r>
            <a:r>
              <a:rPr lang="zh-HK" altLang="zh-TW" dirty="0">
                <a:latin typeface="標楷體" pitchFamily="65" charset="-120"/>
                <a:ea typeface="標楷體" pitchFamily="65" charset="-120"/>
              </a:rPr>
              <a:t>順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序</a:t>
            </a:r>
            <a:r>
              <a:rPr lang="zh-HK" altLang="zh-TW" dirty="0">
                <a:latin typeface="標楷體" pitchFamily="65" charset="-120"/>
                <a:ea typeface="標楷體" pitchFamily="65" charset="-120"/>
              </a:rPr>
              <a:t>說明的方法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掌握句式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  ……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，再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           ……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首先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，然後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，最後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口語表達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sz="3600" b="1" u="sng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砂糖夾餅</a:t>
            </a:r>
            <a:r>
              <a:rPr lang="zh-TW" altLang="en-US" sz="3600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先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把調好的蛋漿倒入鍋中煎熟，</a:t>
            </a:r>
            <a:r>
              <a:rPr lang="zh-TW" altLang="en-US" sz="2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整底起出來，</a:t>
            </a:r>
            <a:r>
              <a:rPr lang="zh-TW" altLang="en-US" sz="2200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最後</a:t>
            </a:r>
            <a:r>
              <a:rPr lang="zh-TW" altLang="en-US" sz="2200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切成三角形，內灑滿砂糖和花生碎，入口外脆內軟。</a:t>
            </a:r>
          </a:p>
        </p:txBody>
      </p:sp>
      <p:pic>
        <p:nvPicPr>
          <p:cNvPr id="4" name="內容版面配置區 3" descr="http://www.sundaykiss.com/wp-content/uploads/2015/12/05%E8%8A%B1%E7%94%9F%E5%A4%BE%E9%A4%85A.jpg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t="17157"/>
          <a:stretch/>
        </p:blipFill>
        <p:spPr bwMode="auto">
          <a:xfrm>
            <a:off x="1879555" y="2492896"/>
            <a:ext cx="5348377" cy="333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依句式寫句子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1. ……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，再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en-US" sz="2800" b="1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先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把雞蛋、砂糖、麵粉和牛奶混合成麵糊，</a:t>
            </a:r>
            <a:r>
              <a:rPr lang="zh-TW" altLang="en-US" sz="2800" b="1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放在有格子的模具烤成，</a:t>
            </a:r>
            <a:r>
              <a:rPr lang="zh-CN" altLang="en-US" sz="2800" dirty="0">
                <a:latin typeface="標楷體" pitchFamily="65" charset="-120"/>
                <a:ea typeface="標楷體" pitchFamily="65" charset="-120"/>
              </a:rPr>
              <a:t>並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塗上牛油、花生醬、砂糖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 ____________________________________________</a:t>
            </a:r>
          </a:p>
          <a:p>
            <a:pPr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2. ……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首先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，然後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，最後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媽媽</a:t>
            </a:r>
            <a:r>
              <a:rPr lang="zh-CN" altLang="en-US" sz="2800" b="1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首先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用魚肉和麵粉製成圓球形，</a:t>
            </a:r>
            <a:r>
              <a:rPr lang="zh-CN" altLang="en-US" sz="2800" b="1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然後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經過油炸，</a:t>
            </a:r>
            <a:r>
              <a:rPr lang="zh-TW" altLang="en-US" sz="2800" b="1" u="sng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最後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放入咖哩汁一起煮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  ___________________________________________</a:t>
            </a: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  ___________________________________________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altLang="zh-TW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</a:br>
            <a:br>
              <a:rPr lang="en-US" altLang="zh-TW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</a:br>
            <a:br>
              <a:rPr lang="en-US" altLang="zh-TW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</a:br>
            <a:br>
              <a:rPr lang="en-US" altLang="zh-TW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</a:br>
            <a:br>
              <a:rPr lang="en-US" altLang="zh-TW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</a:br>
            <a:br>
              <a:rPr lang="en-US" altLang="zh-TW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</a:br>
            <a:br>
              <a:rPr lang="en-US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</a:br>
            <a:br>
              <a:rPr lang="en-US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</a:br>
            <a:b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分組討論</a:t>
            </a:r>
            <a:r>
              <a:rPr lang="en-US" altLang="zh-TW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 :     </a:t>
            </a:r>
            <a: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我們喜歡吃的小食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名 </a:t>
            </a:r>
            <a:r>
              <a:rPr lang="en-US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稱</a:t>
            </a:r>
            <a:r>
              <a:rPr lang="en-US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:</a:t>
            </a:r>
          </a:p>
          <a:p>
            <a:pPr>
              <a:buNone/>
            </a:pPr>
            <a:endParaRPr lang="en-US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外形特色</a:t>
            </a:r>
            <a:r>
              <a:rPr lang="en-US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None/>
            </a:pPr>
            <a:endParaRPr lang="en-US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味 </a:t>
            </a:r>
            <a:r>
              <a:rPr lang="en-US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HK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道</a:t>
            </a:r>
            <a:r>
              <a:rPr lang="en-US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:</a:t>
            </a:r>
            <a:endParaRPr lang="zh-TW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分組</a:t>
            </a:r>
            <a:r>
              <a:rPr lang="zh-TW" altLang="en-US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口語</a:t>
            </a:r>
            <a:r>
              <a:rPr lang="zh-CN" altLang="en-US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匯</a:t>
            </a:r>
            <a: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300000"/>
              </a:lnSpc>
              <a:buNone/>
            </a:pPr>
            <a: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我們喜歡的</a:t>
            </a:r>
            <a: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小食</a:t>
            </a:r>
            <a:r>
              <a:rPr lang="zh-TW" altLang="en-US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en-US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___________________</a:t>
            </a:r>
            <a: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300000"/>
              </a:lnSpc>
              <a:buNone/>
            </a:pPr>
            <a: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它的</a:t>
            </a:r>
            <a: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外形</a:t>
            </a:r>
            <a:r>
              <a:rPr lang="zh-TW" altLang="en-US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en-US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_________________________</a:t>
            </a:r>
            <a: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300000"/>
              </a:lnSpc>
              <a:buNone/>
            </a:pPr>
            <a: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b="1" dirty="0">
                <a:solidFill>
                  <a:srgbClr val="F61EC8"/>
                </a:solidFill>
                <a:latin typeface="標楷體" pitchFamily="65" charset="-120"/>
                <a:ea typeface="標楷體" pitchFamily="65" charset="-120"/>
              </a:rPr>
              <a:t>它的</a:t>
            </a:r>
            <a: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味道</a:t>
            </a:r>
            <a:r>
              <a:rPr lang="en-US" altLang="zh-TW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___________________________</a:t>
            </a:r>
            <a:r>
              <a:rPr lang="zh-TW" altLang="en-US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你認識這些小食嗎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b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http://www.groupbuya.com/upload/files/100/jetso/1503/11009848_652800511514383_3359131296919175172_n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30037" r="-31"/>
          <a:stretch>
            <a:fillRect/>
          </a:stretch>
        </p:blipFill>
        <p:spPr bwMode="auto">
          <a:xfrm>
            <a:off x="683568" y="1412777"/>
            <a:ext cx="7704855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煎釀三寶是甚麼 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200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煎釀三寶的圖片搜尋結果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t="11475"/>
          <a:stretch/>
        </p:blipFill>
        <p:spPr bwMode="auto">
          <a:xfrm>
            <a:off x="899592" y="2276872"/>
            <a:ext cx="712879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咖哩魚蛋是甚麼味道 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200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4FB46-4820-4737-A929-92AF58F086B5}"/>
              </a:ext>
            </a:extLst>
          </p:cNvPr>
          <p:cNvSpPr txBox="1"/>
          <p:nvPr/>
        </p:nvSpPr>
        <p:spPr>
          <a:xfrm>
            <a:off x="1691680" y="2276872"/>
            <a:ext cx="6048672" cy="36317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latin typeface="DFKai-SB" panose="03000509000000000000" pitchFamily="65" charset="-120"/>
                <a:ea typeface="DFKai-SB" panose="03000509000000000000" pitchFamily="65" charset="-120"/>
              </a:rPr>
              <a:t>咖哩魚蛋圖片</a:t>
            </a:r>
            <a:endParaRPr lang="en-HK" sz="115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誰吃過雞蛋仔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 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感覺怎樣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200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1875" t="35297" r="49775" b="26903"/>
          <a:stretch>
            <a:fillRect/>
          </a:stretch>
        </p:blipFill>
        <p:spPr bwMode="auto">
          <a:xfrm>
            <a:off x="971600" y="1484784"/>
            <a:ext cx="67687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猜一猜，砵仔糕是是鹹還是甜的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200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7318" t="22093" r="36784" b="16577"/>
          <a:stretch/>
        </p:blipFill>
        <p:spPr bwMode="auto">
          <a:xfrm>
            <a:off x="1475656" y="1772817"/>
            <a:ext cx="61745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格仔餅有甚麼特別呢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200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21875" t="38447" r="48889" b="30683"/>
          <a:stretch/>
        </p:blipFill>
        <p:spPr bwMode="auto">
          <a:xfrm>
            <a:off x="1403648" y="1700808"/>
            <a:ext cx="64807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483</TotalTime>
  <Words>1148</Words>
  <Application>Microsoft Office PowerPoint</Application>
  <PresentationFormat>On-screen Show (4:3)</PresentationFormat>
  <Paragraphs>106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標楷體</vt:lpstr>
      <vt:lpstr>標楷體</vt:lpstr>
      <vt:lpstr>Georgia</vt:lpstr>
      <vt:lpstr>Wingdings</vt:lpstr>
      <vt:lpstr>Wingdings 2</vt:lpstr>
      <vt:lpstr>市鎮</vt:lpstr>
      <vt:lpstr>PowerPoint Presentation</vt:lpstr>
      <vt:lpstr>PowerPoint Presentation</vt:lpstr>
      <vt:lpstr>教學目的</vt:lpstr>
      <vt:lpstr>你認識這些小食嗎? </vt:lpstr>
      <vt:lpstr>  煎釀三寶是甚麼 ?</vt:lpstr>
      <vt:lpstr>咖哩魚蛋是甚麼味道 ?</vt:lpstr>
      <vt:lpstr>誰吃過雞蛋仔? 感覺怎樣?</vt:lpstr>
      <vt:lpstr>猜一猜，砵仔糕是是鹹還是甜的?</vt:lpstr>
      <vt:lpstr>格仔餅有甚麼特別呢?</vt:lpstr>
      <vt:lpstr>  長條狀的腸粉的是怎樣製成的? </vt:lpstr>
      <vt:lpstr>這是甚麼 ?</vt:lpstr>
      <vt:lpstr>有誰吃過臭豆腐? 有甚麼特別 ?</vt:lpstr>
      <vt:lpstr>         燒賣是用甚麼材料製成的?</vt:lpstr>
      <vt:lpstr>你吃過這種小食嗎?</vt:lpstr>
      <vt:lpstr>PowerPoint Presentation</vt:lpstr>
      <vt:lpstr>五味紛陳</vt:lpstr>
      <vt:lpstr>   美味的小食</vt:lpstr>
      <vt:lpstr>篇章分析</vt:lpstr>
      <vt:lpstr>認識句式:</vt:lpstr>
      <vt:lpstr>複習句式</vt:lpstr>
      <vt:lpstr>   煎釀三寶 三寶主要是茄子、青椒和紅腸，先把魚肉釀進去，再放在鐵               板上煎熟，最後加上豉油和辣椒醬，更是美味。</vt:lpstr>
      <vt:lpstr>咖哩魚蛋 先用魚肉和麵粉製成圓球形，再經過油炸，最後放入               咖哩汁一起煮。</vt:lpstr>
      <vt:lpstr>雞蛋仔 先把麵粉漿倒進很多半圓洞狀的模具，再用爐火烤得外脆內軟。</vt:lpstr>
      <vt:lpstr>砵仔糕 是先把米漿和白砂糖或黃糖放在小瓦砵內蒸熟，再在表面加入紅豆。</vt:lpstr>
      <vt:lpstr>格仔餅 是先把雞蛋、砂糖、麵粉和牛奶混合成麵糊，再放在有格子的            模具烤成，最後塗上牛油、花生醬、砂糖，口味獨特。</vt:lpstr>
      <vt:lpstr>  腸粉 先把米漿蒸成薄粉皮，然後捲成長條形狀，接著切成小段，最後         加上豉油、辣醬、芝麻、芝麻醬、甜醬等，滑溜又美味。</vt:lpstr>
      <vt:lpstr>炒栗子 先把浸透的栗子放進滿載砂子的鐵鍋裏，再不停翻炒至熟透，            最後剝開硬殼，就可以吃到軟稔甜味的栗子。</vt:lpstr>
      <vt:lpstr>臭豆腐 把豆腐首先發酵，再經過油炸而製成。              因為臭豆腐的味道濃烈，所以愈來愈少地方出售。</vt:lpstr>
      <vt:lpstr>         燒賣 首先把魚肉和豬肉造成魚膠，再用雲吞皮包成燒賣形狀，最後放          在蒸籠內蒸熟，吃時加一點辣椒豉油，特別美味。</vt:lpstr>
      <vt:lpstr>砂糖夾餅 先把調好的蛋漿倒入鍋中煎熟，再整底起出來，最後切成三角形，內灑滿砂糖和花生碎，入口外脆內軟。</vt:lpstr>
      <vt:lpstr>依句式寫句子</vt:lpstr>
      <vt:lpstr>         分組討論 :     我們喜歡吃的小食</vt:lpstr>
      <vt:lpstr>分組口語匯報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</dc:creator>
  <cp:lastModifiedBy>jojo1023</cp:lastModifiedBy>
  <cp:revision>71</cp:revision>
  <dcterms:created xsi:type="dcterms:W3CDTF">2017-11-21T09:45:49Z</dcterms:created>
  <dcterms:modified xsi:type="dcterms:W3CDTF">2019-03-22T03:34:43Z</dcterms:modified>
</cp:coreProperties>
</file>