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DFKai-SB" panose="03000509000000000000" pitchFamily="65" charset="-120"/>
      <p:regular r:id="rId24"/>
    </p:embeddedFont>
    <p:embeddedFont>
      <p:font typeface="Impact" panose="020B0806030902050204" pitchFamily="3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02DBB4-9703-42B2-87B4-0F9767B5825B}">
  <a:tblStyle styleId="{B002DBB4-9703-42B2-87B4-0F9767B5825B}" styleName="Table_0">
    <a:wholeTbl>
      <a:tcTxStyle b="off" i="off">
        <a:font>
          <a:latin typeface="Impact"/>
          <a:ea typeface="Impact"/>
          <a:cs typeface="Impac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3E6E6"/>
          </a:solidFill>
        </a:fill>
      </a:tcStyle>
    </a:wholeTbl>
    <a:band1H>
      <a:tcTxStyle/>
      <a:tcStyle>
        <a:tcBdr/>
        <a:fill>
          <a:solidFill>
            <a:srgbClr val="E6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Impact"/>
          <a:ea typeface="Impact"/>
          <a:cs typeface="Impac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Impact"/>
          <a:ea typeface="Impact"/>
          <a:cs typeface="Impac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Impact"/>
          <a:ea typeface="Impact"/>
          <a:cs typeface="Impac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Impact"/>
          <a:ea typeface="Impact"/>
          <a:cs typeface="Impac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F541106-217B-4426-8505-1ABDD10F710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37774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6250" y="0"/>
                </a:lnTo>
                <a:lnTo>
                  <a:pt x="120000" y="108867"/>
                </a:lnTo>
                <a:lnTo>
                  <a:pt x="163" y="120000"/>
                </a:lnTo>
                <a:cubicBezTo>
                  <a:pt x="108" y="79903"/>
                  <a:pt x="54" y="39807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4809"/>
                </a:moveTo>
                <a:lnTo>
                  <a:pt x="119097" y="0"/>
                </a:lnTo>
                <a:lnTo>
                  <a:pt x="120000" y="84274"/>
                </a:lnTo>
                <a:lnTo>
                  <a:pt x="0" y="120000"/>
                </a:lnTo>
                <a:lnTo>
                  <a:pt x="0" y="3480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0" name="Shape 20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1" name="Shape 21"/>
          <p:cNvSpPr/>
          <p:nvPr/>
        </p:nvSpPr>
        <p:spPr>
          <a:xfrm rot="-180000">
            <a:off x="-161800" y="293317"/>
            <a:ext cx="11367116" cy="57518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84" y="0"/>
                </a:moveTo>
                <a:cubicBezTo>
                  <a:pt x="119856" y="39955"/>
                  <a:pt x="119928" y="79910"/>
                  <a:pt x="120000" y="119865"/>
                </a:cubicBezTo>
                <a:lnTo>
                  <a:pt x="0" y="120000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2400" b="0" i="0" u="none" strike="noStrike" cap="none">
              <a:solidFill>
                <a:srgbClr val="3F3F3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" name="Shape 27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zh-CN" sz="8000" b="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zh-CN" sz="8000" b="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4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5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6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pic" idx="2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4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idx="5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6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7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8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9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 rot="5400000">
            <a:off x="4227558" y="-1478363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16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16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Brickwork-HD-R1a.jp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Shape 7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8" name="Shape 8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63" y="0"/>
                  </a:moveTo>
                  <a:lnTo>
                    <a:pt x="120000" y="120000"/>
                  </a:lnTo>
                  <a:lnTo>
                    <a:pt x="0" y="119841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10" name="Shape 10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pUDivag_v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</a:pPr>
            <a:r>
              <a:rPr lang="zh-CN" altLang="en-US" dirty="0"/>
              <a:t>認識天氣</a:t>
            </a:r>
            <a:endParaRPr sz="80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</a:pPr>
            <a:r>
              <a:rPr lang="zh-CN" sz="2800" b="0" i="0" u="none" strike="noStrike" cap="none" dirty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201</a:t>
            </a:r>
            <a:r>
              <a:rPr lang="en-US" altLang="zh-CN" sz="2800" b="0" i="0" u="none" strike="noStrike" cap="none" dirty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7</a:t>
            </a:r>
            <a:r>
              <a:rPr lang="zh-CN" sz="2800" b="0" i="0" u="none" strike="noStrike" cap="none" dirty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-1</a:t>
            </a:r>
            <a:r>
              <a:rPr lang="en-US" altLang="zh-CN" sz="2800" b="0" i="0" u="none" strike="noStrike" cap="none" dirty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  <a:r>
              <a:rPr lang="zh-CN" sz="2800" b="0" i="0" u="none" strike="noStrike" cap="none" dirty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-0</a:t>
            </a:r>
            <a:r>
              <a:rPr lang="en-US" altLang="zh-CN" sz="2800" b="0" i="0" u="none" strike="noStrike" cap="none" dirty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  <a:endParaRPr sz="2800" b="0" i="0" u="none" strike="noStrike" cap="none" dirty="0">
              <a:solidFill>
                <a:srgbClr val="7F7F7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zh-CN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香港的四季在哪些月份？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春季：（ ）月- （ ）月 ？</a:t>
            </a:r>
            <a:endParaRPr sz="32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夏季：（ ）月- （ ）月 ？</a:t>
            </a:r>
            <a:endParaRPr sz="32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秋季：（ ）月- （ ）月 ？</a:t>
            </a:r>
            <a:endParaRPr sz="32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冬季：（ ）月- （ ）月 ？</a:t>
            </a:r>
            <a:endParaRPr sz="32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228600" marR="0" lvl="0" indent="9652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zh-CN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你最喜歡哪個季節？為什麼？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20" name="Shape 2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22700" y="1858814"/>
            <a:ext cx="3894199" cy="351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685801" y="533400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zh-CN" altLang="en-US" dirty="0"/>
              <a:t>世界各地</a:t>
            </a:r>
            <a:r>
              <a:rPr lang="zh-CN" sz="5400" b="0" i="0" u="none" strike="noStrike" cap="none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天氣預報 LISTENING</a:t>
            </a:r>
            <a:endParaRPr sz="5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altLang="en-US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雅加達</a:t>
            </a:r>
            <a:r>
              <a:rPr 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HK" alt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J</a:t>
            </a:r>
            <a:r>
              <a:rPr lang="en-US" altLang="zh-CN" sz="2000" b="0" i="0" u="none" strike="noStrike" cap="none" dirty="0" err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akarta</a:t>
            </a:r>
            <a:r>
              <a:rPr 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→</a:t>
            </a:r>
            <a:r>
              <a:rPr lang="en-HK" alt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altLang="en-US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悉尼</a:t>
            </a:r>
            <a:r>
              <a:rPr 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HK" alt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lang="en-US" altLang="zh-CN" sz="2000" b="0" i="0" u="none" strike="noStrike" cap="none" dirty="0" err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ydney</a:t>
            </a:r>
            <a:r>
              <a:rPr 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→</a:t>
            </a: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altLang="en-US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紐約 </a:t>
            </a:r>
            <a:r>
              <a:rPr lang="en-HK" alt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N</a:t>
            </a:r>
            <a:r>
              <a:rPr lang="en-US" altLang="zh-CN" sz="2000" b="0" i="0" u="none" strike="noStrike" cap="none" dirty="0" err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ew</a:t>
            </a:r>
            <a:r>
              <a:rPr lang="en-US" alt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York</a:t>
            </a:r>
            <a:r>
              <a:rPr 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→</a:t>
            </a: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altLang="en-US" dirty="0"/>
              <a:t>多倫多</a:t>
            </a:r>
            <a:r>
              <a:rPr 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altLang="zh-CN" dirty="0"/>
              <a:t>To</a:t>
            </a:r>
            <a:r>
              <a:rPr lang="en-US" alt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ronto</a:t>
            </a:r>
            <a:r>
              <a:rPr 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→</a:t>
            </a: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altLang="en-US" dirty="0"/>
              <a:t>倫敦</a:t>
            </a:r>
            <a:r>
              <a:rPr 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HK" alt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US" altLang="zh-CN" sz="2000" b="0" i="0" u="none" strike="noStrike" cap="none" dirty="0" err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ondon</a:t>
            </a:r>
            <a:r>
              <a:rPr 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→</a:t>
            </a: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altLang="en-US" dirty="0"/>
              <a:t>巴黎</a:t>
            </a:r>
            <a:r>
              <a:rPr 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P</a:t>
            </a:r>
            <a:r>
              <a:rPr lang="en-US" altLang="zh-CN" dirty="0" err="1"/>
              <a:t>aris</a:t>
            </a:r>
            <a:r>
              <a:rPr 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→</a:t>
            </a:r>
            <a:endParaRPr dirty="0"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altLang="en-US" dirty="0"/>
              <a:t>蘇黎世 </a:t>
            </a:r>
            <a:r>
              <a:rPr lang="en-HK" altLang="zh-CN" dirty="0"/>
              <a:t>Z</a:t>
            </a:r>
            <a:r>
              <a:rPr lang="en-US" altLang="zh-CN" dirty="0" err="1"/>
              <a:t>urich</a:t>
            </a:r>
            <a:r>
              <a:rPr 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→</a:t>
            </a:r>
            <a:endParaRPr sz="20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2130" y="685800"/>
            <a:ext cx="141732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855485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>
              <a:spcBef>
                <a:spcPts val="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世界城市天氣</a:t>
            </a:r>
            <a:endParaRPr lang="en-HK" dirty="0">
              <a:solidFill>
                <a:schemeClr val="tx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-228600">
              <a:spcBef>
                <a:spcPts val="0"/>
              </a:spcBef>
            </a:pPr>
            <a:r>
              <a:rPr lang="en-HK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https://www.youtube.com/watch?v=YpUDivag_vI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å¤©æ°£é å ± å¡é">
            <a:extLst>
              <a:ext uri="{FF2B5EF4-FFF2-40B4-BE49-F238E27FC236}">
                <a16:creationId xmlns:a16="http://schemas.microsoft.com/office/drawing/2014/main" id="{A6893441-9F6A-49E8-8FC8-5B567C9B8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69" y="225777"/>
            <a:ext cx="4811331" cy="486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zh-CN" sz="5400" b="0" i="0" u="none" strike="noStrike" cap="none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下面是一則天氣預報</a:t>
            </a:r>
            <a:endParaRPr sz="5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本港地區今晚及明日天氣預測：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現時氣溫20度，濕度（HUMIDITY）72%，平均紫外線（ULTRAVIOLET&lt;UV&gt; RAYS ）指數（INDEX）是2，強度屬於低。晚間天氣清涼，市區最低（LOWEST）氣溫約17度，新界會再低兩、三度。明日天晴，最高（HIGHEST）氣溫約22度。隨後數天大致（ROUGHLY）天晴。本週後期早上天氣清涼。</a:t>
            </a:r>
            <a:endParaRPr sz="20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676617C-BA3C-4804-88C9-BC811C21F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0" y="4934495"/>
            <a:ext cx="6559550" cy="6001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zh-CN" altLang="en-US" sz="11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以上天氣預報的文字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引用自：香港大學教育學院中文教育研究中心岑紹基、祁永華、林鄧碧霞等編著：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新版中文八達通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二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冊單元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六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課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&lt;</a:t>
            </a:r>
            <a:r>
              <a:rPr lang="zh-CN" altLang="en-US" sz="11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四季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&gt;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</a:rPr>
              <a:t>2015</a:t>
            </a:r>
            <a:r>
              <a:rPr kumimoji="0" lang="zh-CN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年。香港：香港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大學教育學院中文教育研究中心出版。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Shape 244"/>
          <p:cNvGraphicFramePr/>
          <p:nvPr/>
        </p:nvGraphicFramePr>
        <p:xfrm>
          <a:off x="838198" y="722261"/>
          <a:ext cx="10439400" cy="3776960"/>
        </p:xfrm>
        <a:graphic>
          <a:graphicData uri="http://schemas.openxmlformats.org/drawingml/2006/table">
            <a:tbl>
              <a:tblPr firstRow="1" bandRow="1">
                <a:noFill/>
                <a:tableStyleId>{B002DBB4-9703-42B2-87B4-0F9767B5825B}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7575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五天天氣預報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日期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1/12</a:t>
                      </a:r>
                      <a:endParaRPr sz="2800" b="1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星期一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2/12</a:t>
                      </a:r>
                      <a:endParaRPr sz="2800" b="1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星期二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3/12</a:t>
                      </a:r>
                      <a:endParaRPr sz="2800" b="1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星期三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4/12</a:t>
                      </a:r>
                      <a:endParaRPr sz="2800" b="1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星期四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5/12</a:t>
                      </a:r>
                      <a:endParaRPr sz="2800" b="1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星期五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天氣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天晴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部分時間有陽光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天陰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驟雨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大雨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溫度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800" b="1" u="none" strike="noStrike" cap="none"/>
                        <a:t>17-22°C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Impact"/>
                        <a:buNone/>
                      </a:pPr>
                      <a:r>
                        <a:rPr lang="zh-CN" sz="2800" b="1" u="none" strike="noStrike" cap="none"/>
                        <a:t>16-19°C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Impact"/>
                        <a:buNone/>
                      </a:pPr>
                      <a:r>
                        <a:rPr lang="zh-CN" sz="2800" b="1" u="none" strike="noStrike" cap="none"/>
                        <a:t>16-18°C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Impact"/>
                        <a:buNone/>
                      </a:pPr>
                      <a:r>
                        <a:rPr lang="zh-CN" sz="2800" b="1" u="none" strike="noStrike" cap="none"/>
                        <a:t>16-21°C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Impact"/>
                        <a:buNone/>
                      </a:pPr>
                      <a:r>
                        <a:rPr lang="zh-CN" sz="2800" b="1" u="none" strike="noStrike" cap="none"/>
                        <a:t>17-21°C</a:t>
                      </a:r>
                      <a:endParaRPr sz="28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5" name="Shape 245"/>
          <p:cNvSpPr txBox="1"/>
          <p:nvPr/>
        </p:nvSpPr>
        <p:spPr>
          <a:xfrm>
            <a:off x="660400" y="4737100"/>
            <a:ext cx="49403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那麼問題來了~~~</a:t>
            </a:r>
            <a:endParaRPr sz="3600" b="1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zh-CN" sz="5400" b="0" i="0" u="none" strike="noStrike" cap="none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閱讀：香港的四季</a:t>
            </a:r>
            <a:endParaRPr sz="5400" b="0" i="0" u="none" strike="noStrike" cap="none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505178" y="1695287"/>
            <a:ext cx="10394707" cy="289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Char char="•"/>
            </a:pPr>
            <a:r>
              <a:rPr lang="zh-CN" sz="3200" b="1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香港一年有春夏秋冬四季。春天天氣</a:t>
            </a:r>
            <a:r>
              <a:rPr lang="zh-CN" sz="3200" b="1" i="0" u="none" strike="noStrike" cap="none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和暖潮濕</a:t>
            </a:r>
            <a:r>
              <a:rPr lang="zh-CN" sz="3200" b="1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，有時</a:t>
            </a:r>
            <a:r>
              <a:rPr lang="zh-CN" sz="3200" b="1" i="0" u="none" strike="noStrike" cap="none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晴朗</a:t>
            </a:r>
            <a:r>
              <a:rPr lang="zh-CN" sz="3200" b="1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，有時</a:t>
            </a:r>
            <a:r>
              <a:rPr lang="zh-CN" sz="3200" b="1" i="0" u="none" strike="noStrike" cap="none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大霧</a:t>
            </a:r>
            <a:r>
              <a:rPr lang="zh-CN" sz="3200" b="1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。夏天天氣</a:t>
            </a:r>
            <a:r>
              <a:rPr lang="zh-CN" sz="3200" b="1" i="0" u="none" strike="noStrike" cap="none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炎熱</a:t>
            </a:r>
            <a:r>
              <a:rPr lang="zh-CN" sz="3200" b="1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，有時刮</a:t>
            </a:r>
            <a:r>
              <a:rPr lang="zh-CN" sz="3200" b="1" i="0" u="none" strike="noStrike" cap="none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颱風</a:t>
            </a:r>
            <a:r>
              <a:rPr lang="zh-CN" sz="3200" b="1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，有時下大雨。秋天天氣</a:t>
            </a:r>
            <a:r>
              <a:rPr lang="zh-CN" sz="3200" b="1" i="0" u="none" strike="noStrike" cap="none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清涼乾燥</a:t>
            </a:r>
            <a:r>
              <a:rPr lang="zh-CN" sz="3200" b="1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。冬天天氣寒冷，有時氣溫</a:t>
            </a:r>
            <a:r>
              <a:rPr lang="zh-CN" sz="3200" b="1" i="0" u="none" strike="noStrike" cap="none" dirty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急降</a:t>
            </a:r>
            <a:r>
              <a:rPr lang="zh-CN" sz="3200" b="1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。</a:t>
            </a:r>
            <a:endParaRPr sz="3200" b="1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4024CF8-7D61-42E0-8825-82CC6CAD7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339" y="4552511"/>
            <a:ext cx="6559550" cy="6001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zh-CN" altLang="en-US" sz="11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以上天氣預報的文字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引用自：香港大學教育學院中文教育研究中心岑紹基、祁永華、林鄧碧霞等編著：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新版中文八達通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二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冊單元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六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第</a:t>
            </a: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課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&lt;</a:t>
            </a:r>
            <a:r>
              <a:rPr lang="zh-CN" altLang="en-US" sz="11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四季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&gt;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kumimoji="0" lang="en-HK" altLang="zh-TW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</a:rPr>
              <a:t>2015</a:t>
            </a:r>
            <a:r>
              <a:rPr kumimoji="0" lang="zh-CN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年。香港：香港</a:t>
            </a:r>
            <a:r>
              <a:rPr kumimoji="0" lang="zh-TW" altLang="en-HK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大學教育學院中文教育研究中心出版。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zh-CN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說話練習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Char char="•"/>
            </a:pPr>
            <a:r>
              <a:rPr lang="zh-CN" sz="3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香港的春天有什麼特別？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Char char="•"/>
            </a:pPr>
            <a:r>
              <a:rPr lang="zh-CN" sz="3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香港哪個季節會刮颱風？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Char char="•"/>
            </a:pPr>
            <a:r>
              <a:rPr lang="zh-CN" sz="3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香港的冬天怎樣？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Char char="•"/>
            </a:pPr>
            <a:r>
              <a:rPr lang="zh-CN" sz="32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你喜歡香港哪個季節？為什麼？</a:t>
            </a:r>
            <a:endParaRPr sz="3200" b="1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zh-CN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你的家鄉有幾個季節？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巴基斯坦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菲律賓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英國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……</a:t>
            </a: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zh-CN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說話練習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你的家鄉在哪裡？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這個地方一年有幾個季節？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每個季節有什麼不同？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你最喜歡哪個季節？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你為什麼喜歡這個季節？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你會在這個季節做什麼？</a:t>
            </a: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zh-CN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配對 MATCHING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55" name="Shape 1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35100" y="1837765"/>
            <a:ext cx="1455737" cy="145573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1003301" y="1837765"/>
            <a:ext cx="2920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1143001" y="3958665"/>
            <a:ext cx="2920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3597747"/>
            <a:ext cx="1460500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0" y="2022431"/>
            <a:ext cx="1536700" cy="144823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4064001" y="2163758"/>
            <a:ext cx="2920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4375150" y="4143331"/>
            <a:ext cx="2920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6057900" y="501134"/>
            <a:ext cx="2920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6349" y="3958665"/>
            <a:ext cx="11176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67499" y="321430"/>
            <a:ext cx="1752601" cy="128883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7035800" y="2324100"/>
            <a:ext cx="41656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下雪：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天晴：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天陰：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驟雨：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下雨：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zh-CN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工作紙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5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本節課學習了</a:t>
            </a:r>
            <a:r>
              <a:rPr kumimoji="1" lang="en-US" altLang="zh-CN" dirty="0"/>
              <a:t>……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712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zh-CN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（   ）天？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1" name="Shape 1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78300" y="656665"/>
            <a:ext cx="6438899" cy="460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zh-CN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（   ）天？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5100" y="685800"/>
            <a:ext cx="7366000" cy="46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zh-CN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（   ）天？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3" name="Shape 1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59274" y="492124"/>
            <a:ext cx="5838825" cy="4865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zh-CN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（   ）天？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9" name="Shape 1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33246" y="804618"/>
            <a:ext cx="6437954" cy="4278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zh-CN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認識部首：雨、水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Char char="•"/>
            </a:pPr>
            <a:r>
              <a:rPr lang="zh-CN"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請你圈出部首（看黑板啦~~~~~~）</a:t>
            </a:r>
            <a:endParaRPr sz="32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zh-CN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配對 MATCHING：組成新詞語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白                                     電         LIGHTENING</a:t>
            </a: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閃                                     雪         SNOWING</a:t>
            </a: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打                                     雲         WHITE CLOUDS</a:t>
            </a: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大                                     雷         THUNDERING</a:t>
            </a: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下                                     霧         THICK FOG</a:t>
            </a: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202" name="Shape 202"/>
          <p:cNvCxnSpPr/>
          <p:nvPr/>
        </p:nvCxnSpPr>
        <p:spPr>
          <a:xfrm>
            <a:off x="1358900" y="2768600"/>
            <a:ext cx="1460500" cy="990600"/>
          </a:xfrm>
          <a:prstGeom prst="straightConnector1">
            <a:avLst/>
          </a:prstGeom>
          <a:noFill/>
          <a:ln w="9525" cap="flat" cmpd="sng">
            <a:solidFill>
              <a:srgbClr val="910B0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zh-CN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用以下詞語填充</a:t>
            </a:r>
            <a:endParaRPr sz="54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白雲、閃電、打雷、大霧、下雪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1、北京的冬天經常（       ）。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2、天氣晴朗，我看見朵朵（       ）在天空中。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3、我最怕打雷和（      ）。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zh-CN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4、今天（      ），你要小心駕駛。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1075</Words>
  <Application>Microsoft Office PowerPoint</Application>
  <PresentationFormat>Widescreen</PresentationFormat>
  <Paragraphs>98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Impact</vt:lpstr>
      <vt:lpstr>DFKai-SB</vt:lpstr>
      <vt:lpstr>Times New Roman</vt:lpstr>
      <vt:lpstr>Main Event</vt:lpstr>
      <vt:lpstr>認識天氣</vt:lpstr>
      <vt:lpstr>配對 MATCHING</vt:lpstr>
      <vt:lpstr>（   ）天？</vt:lpstr>
      <vt:lpstr>（   ）天？</vt:lpstr>
      <vt:lpstr>（   ）天？</vt:lpstr>
      <vt:lpstr>（   ）天？</vt:lpstr>
      <vt:lpstr>認識部首：雨、水</vt:lpstr>
      <vt:lpstr>配對 MATCHING：組成新詞語</vt:lpstr>
      <vt:lpstr>用以下詞語填充</vt:lpstr>
      <vt:lpstr>香港的四季在哪些月份？</vt:lpstr>
      <vt:lpstr>你最喜歡哪個季節？為什麼？</vt:lpstr>
      <vt:lpstr>世界各地天氣預報 LISTENING</vt:lpstr>
      <vt:lpstr>PowerPoint Presentation</vt:lpstr>
      <vt:lpstr>下面是一則天氣預報</vt:lpstr>
      <vt:lpstr>PowerPoint Presentation</vt:lpstr>
      <vt:lpstr>閱讀：香港的四季</vt:lpstr>
      <vt:lpstr>說話練習</vt:lpstr>
      <vt:lpstr>你的家鄉有幾個季節？</vt:lpstr>
      <vt:lpstr>說話練習</vt:lpstr>
      <vt:lpstr>工作紙</vt:lpstr>
      <vt:lpstr>本節課學習了……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認識天氣</dc:title>
  <dc:creator>cacler</dc:creator>
  <cp:lastModifiedBy>jojo1023</cp:lastModifiedBy>
  <cp:revision>7</cp:revision>
  <dcterms:modified xsi:type="dcterms:W3CDTF">2019-03-22T05:22:28Z</dcterms:modified>
</cp:coreProperties>
</file>