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4B1F9-B65A-448A-A4E2-BE939A4A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C4AB89-F2A9-4D5C-B44C-A8E5897AE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80DB4F-9CFD-4299-941D-65BB967E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3CFB58-95F4-4187-8789-956F166B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D6F792-605F-47B2-8BC3-EC6F0C4D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23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F85974-0296-4A52-9362-78D778BD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C57B62-CDC2-4905-B780-E9A95A5F6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9CD2F3-AA41-4571-A88B-26A144A5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5C6368-5592-419B-BE15-12A4ECFA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879B9F-7B9B-4C96-AD53-0F74B7D5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54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065AB27-E98D-4C07-89DE-F6F6C5876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0F1E60-6166-4A2B-85DF-EB3701B65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CCB5F2-145D-4663-B153-2DD6CF07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9B6A5F-145A-4DAE-89DB-7DF5F3D5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F1E0CE-AD5F-477E-B5EC-E7F138AA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73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5C0DA-2236-4755-887E-AD19A3FC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F9B101-AC37-4B6C-B80B-1890E3F3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4AAFDB-58F1-49A3-97A3-29CF068F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D83272-0EFB-4DFA-81CA-9E635637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658AF2-C51E-42D5-A6B4-57AB413E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791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53950-2B9B-49BB-98D4-83E9E70C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2CEA13-7CDF-4B04-9AD1-2B2FF3F27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9CB77F-A0B5-4E3E-9E50-6F989D5A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780B94-9367-4E53-AE8F-D5F935CF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B601A3-B7BB-474A-A7CF-E5B7AC16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665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0742A-97B0-4832-8A1F-6B7D39BF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AA85F6-8DB0-493E-91AB-2C80F3398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97AFC7-993A-4134-8173-6E4443E5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F90984-C6D6-4E7B-9209-673F4B91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15FF6A-6C50-4245-BB9B-E102BC04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146EDA-9DE5-4446-A8B8-81B65DAC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7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E44EE-35F4-40D7-A4F5-AA85FF01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D53CAE-68A1-4E6B-91A5-0C2C3807E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3EC941-42A4-4861-912E-9B2C66E44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F365B3-B564-4F83-9B0F-CE999575F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A48A08C-C4B3-4DB5-A0E0-2D24FE0C1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8682D3D-D8FA-4E1D-9FC4-584EC51C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42DA2DB-52C7-4EC6-9B10-42366389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C0E13D4-EE2F-4FAD-9E06-E4426AB6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794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22583-D22E-4053-97E9-E1DB36EB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7ADDC6-CE11-4B5D-B9CE-C8DFDF39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12F883-C5C3-4388-9C19-DB440F02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117C42-E924-40EE-BCD8-17E8A8CA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851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13B65A-3B9C-4CA7-A420-C2D06663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6F22CC-796F-49AA-969B-A3BF32F1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C21C76-8995-469A-845E-451C5B5A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088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FE848-5459-45EA-9C27-BF606475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85BE63-4641-4F6E-A544-8FF09DD2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9EEF33-F2C6-4D10-810D-050EC70E7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50BA63-16CA-4576-B58D-16029A08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31EB9C-66B5-4FE2-A975-9809C353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5E0CAB-8374-4F7C-8973-FCA7CF4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45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D53CD8-EDD2-45D3-977D-E6395DFC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8B3D171-5B96-4F3D-AD60-956245D94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4401F7-4857-4C1F-8212-86BBD0526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0DDA5E-5C02-4BCA-8B1B-3B274A68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FDB0AD-4604-4612-8E7E-DFBEB6B1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8F4C73-B8F1-4956-B86E-AC04782A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95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424042-D673-42F5-BE6F-F4501387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AFFD55-5E14-4E4D-861C-9C34C084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B4F5C3-EAF2-4913-BD69-EBE4629D2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AFC1-8A40-4F57-B77A-D7DEB3740AB9}" type="datetimeFigureOut">
              <a:rPr lang="zh-HK" altLang="en-US" smtClean="0"/>
              <a:t>22/3/2019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021B16-4DD7-4AC1-BA19-6E940CE1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76E8B4-8D16-4A8F-AB47-1E8ACD848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1431-8724-4359-B79B-1350B90E01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87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jpeg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hyperlink" Target="http://tw.wrs.yahoo.com/_ylt=A8tUxhSbc5RHFToAFg9t1gt./SIG=1k46a446h/EXP=1200997659/**http:/tw.search.yahoo.com/search/images/view?back=http://tw.search.yahoo.com/search/images?p=%E5%8D%A1%E9%80%9A%E9%9B%9E&amp;ei=UTF-8&amp;fl=0&amp;xargs=0&amp;pstart=1&amp;fr=yfp&amp;b=141&amp;w=400&amp;h=400&amp;imgurl=www.cgtimes.com.cn/upload/2005_07/050715223340642.png&amp;rurl=http://www.cgtimes.com.cn/show.aspx?id=7105&amp;amp;cid=131&amp;size=125.8kB&amp;name=050715223340642.png&amp;p=%E5%8D%A1%E9%80%9A%E9%9B%9E&amp;type=png&amp;no=141&amp;tt=154&amp;oid=e4ca9c584b085084&amp;ei=UTF-8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4.jpeg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hyperlink" Target="http://tw.wrs.yahoo.com/_ylt=A8tUxxoycZRHkf8Aj1xr1gt./SIG=1sfi2vfcd/EXP=1200997042/**http:/tw.search.yahoo.com/search/images/view?back=http://tw.search.yahoo.com/search?p=%E5%8F%AF%E6%84%9B%E7%9A%84%E5%8D%81%E4%BA%8C%E7%94%9F%E8%82%96%E5%9C%96%E7%89%87&amp;ei=UTF-8&amp;fl=0&amp;meta=vc%3D&amp;h=328&amp;w=279&amp;imgcurl=www.webvip.cn/photo5/m/004/001/0040010285.jpg&amp;imgurl=www.webvip.cn/photo5/m/004/001/0040010285.jpg&amp;size=126.1kBkB&amp;name=0040010285.jpg&amp;rcurl=http://tw.myblog.yahoo.com/mm92-yoyo67/article?mid=11421&amp;rurl=http://tw.myblog.yahoo.com/mm92-yoyo67/article?mid=11421&amp;p=%E5%8F%AF%E6%84%9B%E7%9A%84%E5%8D%81%E4%BA%8C%E7%94%9F%E8%82%96&amp;type=jpeg&amp;no=1&amp;tt=9&amp;fr=yf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292E1-EB7F-47B9-8B48-D4F207C99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166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endParaRPr lang="zh-HK" altLang="en-US" sz="1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62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C4DD689-6E4E-4CB2-8DCD-A5E4E8827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49962"/>
              </p:ext>
            </p:extLst>
          </p:nvPr>
        </p:nvGraphicFramePr>
        <p:xfrm>
          <a:off x="1269124" y="417786"/>
          <a:ext cx="10074165" cy="5536448"/>
        </p:xfrm>
        <a:graphic>
          <a:graphicData uri="http://schemas.openxmlformats.org/drawingml/2006/table">
            <a:tbl>
              <a:tblPr firstRow="1" firstCol="1" bandRow="1"/>
              <a:tblGrid>
                <a:gridCol w="7006368">
                  <a:extLst>
                    <a:ext uri="{9D8B030D-6E8A-4147-A177-3AD203B41FA5}">
                      <a16:colId xmlns:a16="http://schemas.microsoft.com/office/drawing/2014/main" val="1640620240"/>
                    </a:ext>
                  </a:extLst>
                </a:gridCol>
                <a:gridCol w="3067797">
                  <a:extLst>
                    <a:ext uri="{9D8B030D-6E8A-4147-A177-3AD203B41FA5}">
                      <a16:colId xmlns:a16="http://schemas.microsoft.com/office/drawing/2014/main" val="2200465444"/>
                    </a:ext>
                  </a:extLst>
                </a:gridCol>
              </a:tblGrid>
              <a:tr h="1527950">
                <a:tc>
                  <a:txBody>
                    <a:bodyPr/>
                    <a:lstStyle/>
                    <a:p>
                      <a:pPr indent="406400"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我叫小艾，今年十五歲。我和家人住在香港，我們屬不同的生肖，分别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從事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不同的工作。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描述</a:t>
                      </a:r>
                      <a:r>
                        <a:rPr lang="zh-CN" sz="2800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小艾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一家的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基本情况。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07881"/>
                  </a:ext>
                </a:extLst>
              </a:tr>
              <a:tr h="2490938">
                <a:tc>
                  <a:txBody>
                    <a:bodyPr/>
                    <a:lstStyle/>
                    <a:p>
                      <a:pPr indent="406400" algn="l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我爸爸</a:t>
                      </a:r>
                      <a:r>
                        <a:rPr lang="zh-TW" sz="2800" u="sng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TW" sz="2800" u="sng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虎年</a:t>
                      </a:r>
                      <a:r>
                        <a:rPr lang="zh-TW" sz="2800" u="sng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出生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。他很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勇敢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，是一位警察。我媽媽的</a:t>
                      </a:r>
                      <a:r>
                        <a:rPr lang="zh-TW" sz="2800" u="sng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生肖</a:t>
                      </a:r>
                      <a:r>
                        <a:rPr lang="zh-TW" sz="2800" u="sng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zh-TW" sz="2800" u="sng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龍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，她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是一家公司的高級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經理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，善於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領導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别人。我姐姐</a:t>
                      </a:r>
                      <a:r>
                        <a:rPr lang="zh-TW" sz="2800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屬</a:t>
                      </a:r>
                      <a:r>
                        <a:rPr lang="zh-TW" sz="2800" u="sng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蛇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，她很聰明，在一家公司當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秘書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。我</a:t>
                      </a:r>
                      <a:r>
                        <a:rPr lang="zh-TW" sz="2800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屬</a:t>
                      </a:r>
                      <a:r>
                        <a:rPr lang="zh-TW" sz="2800" u="sng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兔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，是一名中學生，大家都說我很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友善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和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温純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分述家人的生肖丶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性格和工作。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62112"/>
                  </a:ext>
                </a:extLst>
              </a:tr>
              <a:tr h="1517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愛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我的家人。雖然大家的</a:t>
                      </a:r>
                      <a:r>
                        <a:rPr 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性格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不同，但是一家人都</a:t>
                      </a:r>
                      <a:r>
                        <a:rPr 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相親相愛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感情深厚</a:t>
                      </a:r>
                      <a:r>
                        <a:rPr lang="zh-TW" sz="2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總述小艾和家人的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感情。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095" marR="61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92939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7B082DDA-3031-4DC9-9E2F-3C0B4191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148" y="6116932"/>
            <a:ext cx="65595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教材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2017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07F2D930-B402-4AFB-B912-8EC8CE48F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34715"/>
              </p:ext>
            </p:extLst>
          </p:nvPr>
        </p:nvGraphicFramePr>
        <p:xfrm>
          <a:off x="1245477" y="670035"/>
          <a:ext cx="10515599" cy="5060730"/>
        </p:xfrm>
        <a:graphic>
          <a:graphicData uri="http://schemas.openxmlformats.org/drawingml/2006/table">
            <a:tbl>
              <a:tblPr firstRow="1" firstCol="1" bandRow="1"/>
              <a:tblGrid>
                <a:gridCol w="1848987">
                  <a:extLst>
                    <a:ext uri="{9D8B030D-6E8A-4147-A177-3AD203B41FA5}">
                      <a16:colId xmlns:a16="http://schemas.microsoft.com/office/drawing/2014/main" val="758324533"/>
                    </a:ext>
                  </a:extLst>
                </a:gridCol>
                <a:gridCol w="3065678">
                  <a:extLst>
                    <a:ext uri="{9D8B030D-6E8A-4147-A177-3AD203B41FA5}">
                      <a16:colId xmlns:a16="http://schemas.microsoft.com/office/drawing/2014/main" val="2726601544"/>
                    </a:ext>
                  </a:extLst>
                </a:gridCol>
                <a:gridCol w="2829365">
                  <a:extLst>
                    <a:ext uri="{9D8B030D-6E8A-4147-A177-3AD203B41FA5}">
                      <a16:colId xmlns:a16="http://schemas.microsoft.com/office/drawing/2014/main" val="210694713"/>
                    </a:ext>
                  </a:extLst>
                </a:gridCol>
                <a:gridCol w="2677589">
                  <a:extLst>
                    <a:ext uri="{9D8B030D-6E8A-4147-A177-3AD203B41FA5}">
                      <a16:colId xmlns:a16="http://schemas.microsoft.com/office/drawing/2014/main" val="1792906897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3807124182"/>
                    </a:ext>
                  </a:extLst>
                </a:gridCol>
              </a:tblGrid>
              <a:tr h="10121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  <a:tabLst>
                          <a:tab pos="910590" algn="ctr"/>
                        </a:tabLst>
                      </a:pPr>
                      <a:r>
                        <a:rPr lang="zh-TW" sz="32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家人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生肖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性格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工作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48424"/>
                  </a:ext>
                </a:extLst>
              </a:tr>
              <a:tr h="10121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爸爸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92582"/>
                  </a:ext>
                </a:extLst>
              </a:tr>
              <a:tr h="10121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媽媽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141541"/>
                  </a:ext>
                </a:extLst>
              </a:tr>
              <a:tr h="10121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姐姐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445027"/>
                  </a:ext>
                </a:extLst>
              </a:tr>
              <a:tr h="10121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小艾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47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7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A0C831-C224-4FD0-90A6-705CAFA15EF6}"/>
              </a:ext>
            </a:extLst>
          </p:cNvPr>
          <p:cNvSpPr/>
          <p:nvPr/>
        </p:nvSpPr>
        <p:spPr>
          <a:xfrm>
            <a:off x="953814" y="670034"/>
            <a:ext cx="10681138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我／羊年／在／出生。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800"/>
              </a:lnSpc>
              <a:spcAft>
                <a:spcPts val="0"/>
              </a:spcAft>
            </a:pP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＿＿＿＿＿＿＿＿＿＿＿＿＿＿＿＿＿＿＿＿＿＿＿＿＿＿＿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r>
              <a:rPr lang="en-US" altLang="zh-HK" sz="2800" dirty="0">
                <a:latin typeface="Arial" panose="020B0604020202020204" pitchFamily="34" charset="0"/>
              </a:rPr>
              <a:t> </a:t>
            </a: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狗／。／妹妹／是／生肖／的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800"/>
              </a:lnSpc>
              <a:spcAft>
                <a:spcPts val="0"/>
              </a:spcAft>
            </a:pP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＿＿＿＿＿＿＿＿＿＿＿＿＿＿＿＿＿＿＿＿＿＿＿＿＿＿＿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r>
              <a:rPr lang="en-US" altLang="zh-HK" sz="2800" dirty="0">
                <a:latin typeface="Arial" panose="020B0604020202020204" pitchFamily="34" charset="0"/>
              </a:rPr>
              <a:t> </a:t>
            </a: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雖然／但是／大家的／不同，／一家人／性格／工作／相親相愛。和</a:t>
            </a:r>
            <a:endParaRPr lang="zh-TW" altLang="zh-HK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algn="just">
              <a:lnSpc>
                <a:spcPts val="2800"/>
              </a:lnSpc>
              <a:spcAft>
                <a:spcPts val="0"/>
              </a:spcAft>
            </a:pPr>
            <a:r>
              <a:rPr lang="zh-TW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＿＿＿＿＿＿＿＿＿＿＿＿＿＿＿＿＿＿＿＿＿＿＿＿＿＿＿＿＿＿＿＿＿＿＿＿＿＿＿＿＿＿＿＿＿＿＿＿＿＿＿＿＿＿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051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D64A22-1A5A-4CF8-AF88-441FCC64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6A30A7-B3DC-4E4A-B192-7D108163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3683"/>
            <a:ext cx="10515600" cy="5483280"/>
          </a:xfrm>
        </p:spPr>
        <p:txBody>
          <a:bodyPr>
            <a:normAutofit/>
          </a:bodyPr>
          <a:lstStyle/>
          <a:p>
            <a:pPr marL="66675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altLang="zh-TW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75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altLang="zh-TW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800"/>
              </a:lnSpc>
              <a:spcBef>
                <a:spcPts val="0"/>
              </a:spcBef>
              <a:buFont typeface="+mj-lt"/>
              <a:buAutoNum type="arabicParenBoth"/>
            </a:pPr>
            <a:endParaRPr lang="en-US" altLang="zh-TW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800"/>
              </a:lnSpc>
              <a:spcBef>
                <a:spcPts val="0"/>
              </a:spcBef>
              <a:buFont typeface="+mj-lt"/>
              <a:buAutoNum type="arabicParenBoth"/>
            </a:pPr>
            <a:r>
              <a:rPr lang="zh-TW" altLang="zh-H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我／羊年／在／出生。</a:t>
            </a:r>
            <a:endParaRPr lang="zh-TW" altLang="zh-HK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lv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zh-TW" altLang="en-US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我 在 羊 年 出 生。</a:t>
            </a:r>
            <a:endParaRPr lang="en-US" altLang="zh-TW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altLang="zh-HK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altLang="zh-HK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  <a:r>
              <a:rPr lang="zh-HK" alt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狗／。／妹妹／是／生肖／的</a:t>
            </a: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en-US" altLang="zh-TW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zh-TW" altLang="en-US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妹 妹 的 生 肖 是 狗。</a:t>
            </a:r>
            <a:endParaRPr lang="en-US" altLang="zh-HK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6750" lv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HK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endParaRPr lang="zh-TW" altLang="zh-HK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zh-TW" altLang="zh-H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雖然／但是／大家的／不同，／一家人／性格／工作／相親相愛。和</a:t>
            </a:r>
            <a:endParaRPr lang="en-US" altLang="zh-TW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ts val="2800"/>
              </a:lnSpc>
              <a:spcBef>
                <a:spcPts val="0"/>
              </a:spcBef>
              <a:buNone/>
            </a:pPr>
            <a:endParaRPr lang="zh-TW" altLang="zh-HK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0" lvl="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zh-TW" altLang="zh-HK" u="sng" dirty="0"/>
              <a:t>雖然大家的性格和工作不同，但是一家人都相親相愛</a:t>
            </a:r>
            <a:r>
              <a:rPr lang="zh-TW" altLang="en-US" u="sng" dirty="0"/>
              <a:t>。</a:t>
            </a:r>
            <a:endParaRPr lang="zh-HK" altLang="en-US" sz="1800" u="sng" dirty="0">
              <a:solidFill>
                <a:prstClr val="black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26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8AFCADD-4149-4B2E-928B-20C5F8682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91406"/>
              </p:ext>
            </p:extLst>
          </p:nvPr>
        </p:nvGraphicFramePr>
        <p:xfrm>
          <a:off x="772509" y="1702676"/>
          <a:ext cx="10499835" cy="4303985"/>
        </p:xfrm>
        <a:graphic>
          <a:graphicData uri="http://schemas.openxmlformats.org/drawingml/2006/table">
            <a:tbl>
              <a:tblPr firstRow="1" firstCol="1" bandRow="1"/>
              <a:tblGrid>
                <a:gridCol w="2588854">
                  <a:extLst>
                    <a:ext uri="{9D8B030D-6E8A-4147-A177-3AD203B41FA5}">
                      <a16:colId xmlns:a16="http://schemas.microsoft.com/office/drawing/2014/main" val="1641753518"/>
                    </a:ext>
                  </a:extLst>
                </a:gridCol>
                <a:gridCol w="1787458">
                  <a:extLst>
                    <a:ext uri="{9D8B030D-6E8A-4147-A177-3AD203B41FA5}">
                      <a16:colId xmlns:a16="http://schemas.microsoft.com/office/drawing/2014/main" val="1724975685"/>
                    </a:ext>
                  </a:extLst>
                </a:gridCol>
                <a:gridCol w="3184279">
                  <a:extLst>
                    <a:ext uri="{9D8B030D-6E8A-4147-A177-3AD203B41FA5}">
                      <a16:colId xmlns:a16="http://schemas.microsoft.com/office/drawing/2014/main" val="283984523"/>
                    </a:ext>
                  </a:extLst>
                </a:gridCol>
                <a:gridCol w="2939244">
                  <a:extLst>
                    <a:ext uri="{9D8B030D-6E8A-4147-A177-3AD203B41FA5}">
                      <a16:colId xmlns:a16="http://schemas.microsoft.com/office/drawing/2014/main" val="3464181765"/>
                    </a:ext>
                  </a:extLst>
                </a:gridCol>
              </a:tblGrid>
              <a:tr h="860797">
                <a:tc>
                  <a:txBody>
                    <a:bodyPr/>
                    <a:lstStyle/>
                    <a:p>
                      <a:pPr marL="304800" algn="ctr">
                        <a:lnSpc>
                          <a:spcPts val="33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家 人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生 肖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性 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 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46885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076385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512456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464202"/>
                  </a:ext>
                </a:extLst>
              </a:tr>
              <a:tr h="860797"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8733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694CB2D-5658-4F73-A289-CFFB524F42E4}"/>
              </a:ext>
            </a:extLst>
          </p:cNvPr>
          <p:cNvSpPr/>
          <p:nvPr/>
        </p:nvSpPr>
        <p:spPr>
          <a:xfrm>
            <a:off x="772508" y="353838"/>
            <a:ext cx="9869215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HK" b="1" kern="100" dirty="0">
                <a:latin typeface="Arial" panose="020B0604020202020204" pitchFamily="34" charset="0"/>
                <a:cs typeface="Arial" panose="020B0604020202020204" pitchFamily="34" charset="0"/>
              </a:rPr>
              <a:t>寫作練習</a:t>
            </a:r>
            <a:endParaRPr lang="zh-TW" altLang="zh-HK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zh-TW" altLang="zh-HK" sz="2400" kern="100" dirty="0">
                <a:solidFill>
                  <a:srgbClr val="000000"/>
                </a:solidFill>
                <a:latin typeface="Arial Narrow" panose="020B0606020202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題目：我的家人的生肖與性格</a:t>
            </a:r>
            <a:endParaRPr lang="zh-TW" altLang="zh-HK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zh-TW" altLang="zh-HK" b="1" u="sng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１）在下列表格</a:t>
            </a:r>
            <a:r>
              <a:rPr lang="en-US" altLang="zh-HK" b="1" u="sng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HK" b="1" u="sng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填上家人的資料。</a:t>
            </a:r>
            <a:endParaRPr lang="zh-TW" altLang="zh-HK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0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C53E3F7-19B2-4FA1-878A-B0B12741D4AD}"/>
              </a:ext>
            </a:extLst>
          </p:cNvPr>
          <p:cNvSpPr/>
          <p:nvPr/>
        </p:nvSpPr>
        <p:spPr>
          <a:xfrm>
            <a:off x="528145" y="646387"/>
            <a:ext cx="11579773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spcAft>
                <a:spcPts val="0"/>
              </a:spcAft>
              <a:buAutoNum type="arabicParenBoth"/>
            </a:pP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我叫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，今年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歲。我和家人住在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，我們屬不同的生肖，</a:t>
            </a:r>
            <a:endParaRPr lang="en-US" altLang="zh-TW" sz="1400" b="1" kern="1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分別做不同的工作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ts val="2800"/>
              </a:lnSpc>
              <a:spcAft>
                <a:spcPts val="0"/>
              </a:spcAft>
            </a:pPr>
            <a:r>
              <a:rPr lang="en-US" altLang="zh-HK" sz="14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HK" sz="14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(2)    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我的爸爸在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出生，他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他是一位</a:t>
            </a:r>
            <a:r>
              <a:rPr lang="en-US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生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肖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性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格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HK" sz="12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              (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工</a:t>
            </a:r>
            <a:r>
              <a:rPr lang="en-US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作</a:t>
            </a:r>
            <a:r>
              <a:rPr lang="en-US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ts val="1300"/>
              </a:lnSpc>
              <a:spcAft>
                <a:spcPts val="0"/>
              </a:spcAft>
            </a:pP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ts val="3300"/>
              </a:lnSpc>
            </a:pP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我的媽媽在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出生，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她</a:t>
            </a:r>
            <a:r>
              <a:rPr lang="en-US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，她的工作是</a:t>
            </a:r>
            <a:r>
              <a:rPr lang="en-US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HK" sz="1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/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生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肖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性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格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            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工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作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177800" algn="just"/>
            <a:endParaRPr lang="zh-TW" altLang="zh-HK" sz="1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ts val="3300"/>
              </a:lnSpc>
              <a:spcAft>
                <a:spcPts val="0"/>
              </a:spcAft>
            </a:pPr>
            <a:r>
              <a:rPr lang="en-US" altLang="zh-HK" sz="14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我的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屬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，他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她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zh-TW" altLang="zh-HK" sz="12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他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她在一家公司當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HK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HK" sz="10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             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家 人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生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肖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                                      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性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格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                                                                                                            </a:t>
            </a:r>
            <a:r>
              <a:rPr lang="en-US" altLang="zh-HK" sz="11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工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作</a:t>
            </a:r>
            <a:r>
              <a:rPr lang="en-US" altLang="zh-HK" sz="11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0"/>
              </a:spcAft>
            </a:pPr>
            <a:endParaRPr lang="zh-TW" altLang="zh-HK" sz="1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ts val="3300"/>
              </a:lnSpc>
            </a:pP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我屬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，是一名小學生，大家都說我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HK" sz="11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ts val="1300"/>
              </a:lnSpc>
              <a:spcAft>
                <a:spcPts val="0"/>
              </a:spcAft>
            </a:pP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(</a:t>
            </a:r>
            <a:r>
              <a:rPr lang="zh-TW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生</a:t>
            </a: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肖</a:t>
            </a: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                                                                                                         </a:t>
            </a:r>
            <a:r>
              <a:rPr lang="en-US" altLang="zh-HK" sz="10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性</a:t>
            </a: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格</a:t>
            </a: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ts val="1300"/>
              </a:lnSpc>
              <a:spcAft>
                <a:spcPts val="0"/>
              </a:spcAft>
            </a:pPr>
            <a:r>
              <a:rPr lang="en-US" altLang="zh-HK" sz="14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400"/>
              </a:lnSpc>
              <a:spcAft>
                <a:spcPts val="0"/>
              </a:spcAft>
            </a:pPr>
            <a:r>
              <a:rPr lang="en-US" altLang="zh-HK" sz="14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(3)    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我愛我的家人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我們一家人都</a:t>
            </a:r>
            <a:r>
              <a:rPr lang="en-US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</a:t>
            </a:r>
            <a:r>
              <a:rPr lang="zh-TW" altLang="zh-HK" sz="14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en-US" altLang="zh-HK" sz="1400" b="1" kern="10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zh-HK" sz="1000" b="1" kern="1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感 情</a:t>
            </a:r>
            <a:r>
              <a:rPr lang="en-US" altLang="zh-HK" sz="1000" b="1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副標題 2">
            <a:extLst>
              <a:ext uri="{FF2B5EF4-FFF2-40B4-BE49-F238E27FC236}">
                <a16:creationId xmlns:a16="http://schemas.microsoft.com/office/drawing/2014/main" id="{799BA1C7-856D-4A49-86D2-482C8E0F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75" y="5000626"/>
            <a:ext cx="6400800" cy="1285875"/>
          </a:xfrm>
        </p:spPr>
        <p:txBody>
          <a:bodyPr/>
          <a:lstStyle/>
          <a:p>
            <a:pPr marL="26988"/>
            <a:r>
              <a:rPr lang="zh-TW" altLang="en-US" sz="3600" b="1" dirty="0">
                <a:solidFill>
                  <a:srgbClr val="FF0000"/>
                </a:solidFill>
              </a:rPr>
              <a:t>十二生肖的故事</a:t>
            </a:r>
            <a:endParaRPr lang="en-US" altLang="zh-TW" sz="3600" b="1" dirty="0">
              <a:solidFill>
                <a:srgbClr val="FF0000"/>
              </a:solidFill>
            </a:endParaRPr>
          </a:p>
          <a:p>
            <a:pPr marL="26988"/>
            <a:r>
              <a:rPr lang="en-US" altLang="zh-TW" sz="3600" b="1" dirty="0">
                <a:solidFill>
                  <a:srgbClr val="FF0000"/>
                </a:solidFill>
              </a:rPr>
              <a:t>The story of Chinese Zodiac 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D89054-061A-4721-8E31-25C948EE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9AF3144-C2DE-4223-9F56-9BEF15C6EBF3}" type="slidenum">
              <a:rPr kumimoji="0" lang="zh-TW" altLang="en-US">
                <a:solidFill>
                  <a:srgbClr val="B5A788"/>
                </a:solidFill>
              </a:rPr>
              <a:pPr eaLnBrk="1" hangingPunct="1"/>
              <a:t>2</a:t>
            </a:fld>
            <a:endParaRPr kumimoji="0" lang="zh-TW" altLang="en-US">
              <a:solidFill>
                <a:srgbClr val="B5A788"/>
              </a:solidFill>
            </a:endParaRPr>
          </a:p>
        </p:txBody>
      </p:sp>
      <p:pic>
        <p:nvPicPr>
          <p:cNvPr id="6" name="~PP2408.WAV">
            <a:hlinkClick r:id="" action="ppaction://media"/>
            <a:extLst>
              <a:ext uri="{FF2B5EF4-FFF2-40B4-BE49-F238E27FC236}">
                <a16:creationId xmlns:a16="http://schemas.microsoft.com/office/drawing/2014/main" id="{9B7743E1-5C1B-411A-9F7F-7DAFDE1FC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åäºçè å¡é">
            <a:extLst>
              <a:ext uri="{FF2B5EF4-FFF2-40B4-BE49-F238E27FC236}">
                <a16:creationId xmlns:a16="http://schemas.microsoft.com/office/drawing/2014/main" id="{8715B181-E726-4806-A841-042C35AF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31" y="393404"/>
            <a:ext cx="5128288" cy="43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91691"/>
      </p:ext>
    </p:extLst>
  </p:cSld>
  <p:clrMapOvr>
    <a:masterClrMapping/>
  </p:clrMapOvr>
  <p:transition advTm="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>
            <a:extLst>
              <a:ext uri="{FF2B5EF4-FFF2-40B4-BE49-F238E27FC236}">
                <a16:creationId xmlns:a16="http://schemas.microsoft.com/office/drawing/2014/main" id="{5C653F8E-EAD4-455E-A9DC-6F5800DC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3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十二生肖的由來</a:t>
            </a: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4BC7DB1A-8068-4AD8-AE39-0DBE8C5D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45" y="1000126"/>
            <a:ext cx="10625957" cy="53244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 很久、很久以前，人們不知道怎麼計算年份。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 於是，玉皇大帝決定舉辦動物渡河比賽，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選出十二種動物作為年份的順序與名稱。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CD64A9-9893-4263-B0EA-B4997EB3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4AA60C7-0F6C-4696-94E0-4C195B4405A2}" type="slidenum">
              <a:rPr kumimoji="0" lang="zh-TW" altLang="en-US">
                <a:solidFill>
                  <a:srgbClr val="B5A788"/>
                </a:solidFill>
              </a:rPr>
              <a:pPr eaLnBrk="1" hangingPunct="1"/>
              <a:t>3</a:t>
            </a:fld>
            <a:endParaRPr kumimoji="0" lang="zh-TW" altLang="en-US">
              <a:solidFill>
                <a:srgbClr val="B5A788"/>
              </a:solidFill>
            </a:endParaRPr>
          </a:p>
        </p:txBody>
      </p:sp>
      <p:pic>
        <p:nvPicPr>
          <p:cNvPr id="8" name="~PP439.WAV">
            <a:hlinkClick r:id="" action="ppaction://media"/>
            <a:extLst>
              <a:ext uri="{FF2B5EF4-FFF2-40B4-BE49-F238E27FC236}">
                <a16:creationId xmlns:a16="http://schemas.microsoft.com/office/drawing/2014/main" id="{FB371242-D3DF-448A-95AC-17E6906A8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29777"/>
      </p:ext>
    </p:extLst>
  </p:cSld>
  <p:clrMapOvr>
    <a:masterClrMapping/>
  </p:clrMapOvr>
  <p:transition advTm="16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2">
            <a:extLst>
              <a:ext uri="{FF2B5EF4-FFF2-40B4-BE49-F238E27FC236}">
                <a16:creationId xmlns:a16="http://schemas.microsoft.com/office/drawing/2014/main" id="{1F4598A6-4FCB-461F-9140-4A90893A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744" y="254220"/>
            <a:ext cx="8425355" cy="6215063"/>
          </a:xfrm>
        </p:spPr>
        <p:txBody>
          <a:bodyPr/>
          <a:lstStyle/>
          <a:p>
            <a:pPr marL="914400" indent="-914400">
              <a:buNone/>
            </a:pPr>
            <a:r>
              <a:rPr lang="en-US" altLang="zh-TW" sz="4800" dirty="0"/>
              <a:t>    </a:t>
            </a:r>
            <a:r>
              <a:rPr lang="zh-TW" altLang="en-US" dirty="0"/>
              <a:t>所以十二生肖的順序是</a:t>
            </a:r>
            <a:r>
              <a:rPr lang="en-US" altLang="zh-TW" dirty="0"/>
              <a:t>  :</a:t>
            </a:r>
            <a:endParaRPr lang="zh-TW" altLang="en-US" dirty="0"/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9D521438-5641-44A9-B086-CDA2D232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7F9E27D-5DE8-4217-9735-F87AB0E57F2E}" type="slidenum">
              <a:rPr kumimoji="0" lang="zh-TW" altLang="en-US">
                <a:solidFill>
                  <a:srgbClr val="B5A788"/>
                </a:solidFill>
              </a:rPr>
              <a:pPr eaLnBrk="1" hangingPunct="1"/>
              <a:t>4</a:t>
            </a:fld>
            <a:endParaRPr kumimoji="0" lang="zh-TW" altLang="en-US">
              <a:solidFill>
                <a:srgbClr val="B5A788"/>
              </a:solidFill>
            </a:endParaRPr>
          </a:p>
        </p:txBody>
      </p:sp>
      <p:pic>
        <p:nvPicPr>
          <p:cNvPr id="20484" name="Picture 6" descr="E:\animal\cow.wmf">
            <a:extLst>
              <a:ext uri="{FF2B5EF4-FFF2-40B4-BE49-F238E27FC236}">
                <a16:creationId xmlns:a16="http://schemas.microsoft.com/office/drawing/2014/main" id="{6E93549A-61E5-4B47-B449-5056DB5E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214438"/>
            <a:ext cx="1143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E:\animal\dog.wmf">
            <a:extLst>
              <a:ext uri="{FF2B5EF4-FFF2-40B4-BE49-F238E27FC236}">
                <a16:creationId xmlns:a16="http://schemas.microsoft.com/office/drawing/2014/main" id="{F28A2F3C-1238-41F9-AC3A-12A4A323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857751"/>
            <a:ext cx="12858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E:\animal\dragon.wmf">
            <a:extLst>
              <a:ext uri="{FF2B5EF4-FFF2-40B4-BE49-F238E27FC236}">
                <a16:creationId xmlns:a16="http://schemas.microsoft.com/office/drawing/2014/main" id="{0F7B76E6-E492-47C4-8A95-1CE79D8E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3000375"/>
            <a:ext cx="18081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E:\animal\horse.wmf">
            <a:extLst>
              <a:ext uri="{FF2B5EF4-FFF2-40B4-BE49-F238E27FC236}">
                <a16:creationId xmlns:a16="http://schemas.microsoft.com/office/drawing/2014/main" id="{0EE121DA-1D00-4169-B774-D6DCFA7F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786064"/>
            <a:ext cx="1143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E:\animal\pig.wmf">
            <a:extLst>
              <a:ext uri="{FF2B5EF4-FFF2-40B4-BE49-F238E27FC236}">
                <a16:creationId xmlns:a16="http://schemas.microsoft.com/office/drawing/2014/main" id="{7BF317FE-A7FC-4CB5-BE1F-B2494757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4" y="4857751"/>
            <a:ext cx="9286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E:\animal\rat.wmf">
            <a:extLst>
              <a:ext uri="{FF2B5EF4-FFF2-40B4-BE49-F238E27FC236}">
                <a16:creationId xmlns:a16="http://schemas.microsoft.com/office/drawing/2014/main" id="{9133889E-3737-4D7D-9AB7-2FF5612B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428751"/>
            <a:ext cx="18018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E:\animal\rabbit.wmf">
            <a:extLst>
              <a:ext uri="{FF2B5EF4-FFF2-40B4-BE49-F238E27FC236}">
                <a16:creationId xmlns:a16="http://schemas.microsoft.com/office/drawing/2014/main" id="{CD4AAFC7-1702-4EC8-9F6C-AD559E04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1071564"/>
            <a:ext cx="8667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E:\animal\monkey.wmf">
            <a:extLst>
              <a:ext uri="{FF2B5EF4-FFF2-40B4-BE49-F238E27FC236}">
                <a16:creationId xmlns:a16="http://schemas.microsoft.com/office/drawing/2014/main" id="{14C9C308-1196-4770-9422-D688C07E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714876"/>
            <a:ext cx="9747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E:\animal\lamb.wmf">
            <a:extLst>
              <a:ext uri="{FF2B5EF4-FFF2-40B4-BE49-F238E27FC236}">
                <a16:creationId xmlns:a16="http://schemas.microsoft.com/office/drawing/2014/main" id="{9C1A2EA3-D3C3-4EDF-BB8E-B5E7041D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857500"/>
            <a:ext cx="10731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5" descr="E:\animal\snake.wmf">
            <a:extLst>
              <a:ext uri="{FF2B5EF4-FFF2-40B4-BE49-F238E27FC236}">
                <a16:creationId xmlns:a16="http://schemas.microsoft.com/office/drawing/2014/main" id="{14A12B5A-C187-4538-8C82-BB880130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2928939"/>
            <a:ext cx="16541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進入標準尺寸的圖片">
            <a:hlinkClick r:id="rId12"/>
            <a:extLst>
              <a:ext uri="{FF2B5EF4-FFF2-40B4-BE49-F238E27FC236}">
                <a16:creationId xmlns:a16="http://schemas.microsoft.com/office/drawing/2014/main" id="{EB815A1F-C398-46C9-A37A-A9D28A79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4643439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www.webvip.cn/photo5/m/004/001/0040010285.jpg">
            <a:hlinkClick r:id="rId14"/>
            <a:extLst>
              <a:ext uri="{FF2B5EF4-FFF2-40B4-BE49-F238E27FC236}">
                <a16:creationId xmlns:a16="http://schemas.microsoft.com/office/drawing/2014/main" id="{44BC1751-5445-4C3C-9868-1603AB3D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00126"/>
            <a:ext cx="12382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B85FAC9-C223-4A01-8803-6292E2C8EAE9}"/>
              </a:ext>
            </a:extLst>
          </p:cNvPr>
          <p:cNvSpPr txBox="1"/>
          <p:nvPr/>
        </p:nvSpPr>
        <p:spPr>
          <a:xfrm>
            <a:off x="2223970" y="1537138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鼠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5C6EB4-9B65-409F-8EEA-D8A4306D570F}"/>
              </a:ext>
            </a:extLst>
          </p:cNvPr>
          <p:cNvSpPr/>
          <p:nvPr/>
        </p:nvSpPr>
        <p:spPr>
          <a:xfrm>
            <a:off x="5888250" y="3244334"/>
            <a:ext cx="654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蛇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1908F23-AA01-44D9-B74A-F1BFA76AFDD8}"/>
              </a:ext>
            </a:extLst>
          </p:cNvPr>
          <p:cNvSpPr txBox="1"/>
          <p:nvPr/>
        </p:nvSpPr>
        <p:spPr>
          <a:xfrm>
            <a:off x="6010155" y="1428751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牛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07C0C1D-2600-4AFB-88C3-BBFD82A5D02B}"/>
              </a:ext>
            </a:extLst>
          </p:cNvPr>
          <p:cNvSpPr txBox="1"/>
          <p:nvPr/>
        </p:nvSpPr>
        <p:spPr>
          <a:xfrm>
            <a:off x="8010406" y="1185781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虎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1D27D0B-6A05-4D3D-AAFB-D1736856363F}"/>
              </a:ext>
            </a:extLst>
          </p:cNvPr>
          <p:cNvSpPr txBox="1"/>
          <p:nvPr/>
        </p:nvSpPr>
        <p:spPr>
          <a:xfrm>
            <a:off x="9677177" y="1446047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免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2D44700-C7BE-47B0-A874-F1DF0A3AE559}"/>
              </a:ext>
            </a:extLst>
          </p:cNvPr>
          <p:cNvSpPr txBox="1"/>
          <p:nvPr/>
        </p:nvSpPr>
        <p:spPr>
          <a:xfrm>
            <a:off x="2152532" y="3225443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龍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2F41EFA-E324-455F-8225-CB9286244387}"/>
              </a:ext>
            </a:extLst>
          </p:cNvPr>
          <p:cNvSpPr txBox="1"/>
          <p:nvPr/>
        </p:nvSpPr>
        <p:spPr>
          <a:xfrm>
            <a:off x="7720386" y="2669299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馬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ABD74C6-3B16-4E0E-977F-455EA0C28180}"/>
              </a:ext>
            </a:extLst>
          </p:cNvPr>
          <p:cNvSpPr txBox="1"/>
          <p:nvPr/>
        </p:nvSpPr>
        <p:spPr>
          <a:xfrm>
            <a:off x="9986932" y="2857500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羊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EE686D9-3796-40AB-BB46-549475EDFF38}"/>
              </a:ext>
            </a:extLst>
          </p:cNvPr>
          <p:cNvSpPr txBox="1"/>
          <p:nvPr/>
        </p:nvSpPr>
        <p:spPr>
          <a:xfrm>
            <a:off x="2427289" y="5221754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猴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9F2F0F-210D-41A1-BF96-2DA2A7ACC9B1}"/>
              </a:ext>
            </a:extLst>
          </p:cNvPr>
          <p:cNvSpPr txBox="1"/>
          <p:nvPr/>
        </p:nvSpPr>
        <p:spPr>
          <a:xfrm>
            <a:off x="5867281" y="5429249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雞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350B0E8-0A78-46F4-B55E-270A96DDE241}"/>
              </a:ext>
            </a:extLst>
          </p:cNvPr>
          <p:cNvSpPr txBox="1"/>
          <p:nvPr/>
        </p:nvSpPr>
        <p:spPr>
          <a:xfrm>
            <a:off x="9928875" y="4941722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豬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140F578-AA85-431E-A7C1-CD34F2C89E1D}"/>
              </a:ext>
            </a:extLst>
          </p:cNvPr>
          <p:cNvSpPr txBox="1"/>
          <p:nvPr/>
        </p:nvSpPr>
        <p:spPr>
          <a:xfrm>
            <a:off x="7720385" y="4337983"/>
            <a:ext cx="800219" cy="662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狗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3882"/>
      </p:ext>
    </p:extLst>
  </p:cSld>
  <p:clrMapOvr>
    <a:masterClrMapping/>
  </p:clrMapOvr>
  <p:transition advTm="11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5D5F6E-C928-4E25-A37A-4D644DD206A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7966" r="6115" b="17498"/>
          <a:stretch/>
        </p:blipFill>
        <p:spPr bwMode="auto">
          <a:xfrm rot="10800000">
            <a:off x="2171594" y="1477925"/>
            <a:ext cx="7848811" cy="4869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0B633FE-4C2D-44F6-A560-A73087B7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33" y="500811"/>
            <a:ext cx="65595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教材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2017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D8F6BE2-214E-4205-B563-4BC74E008A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 b="47777"/>
          <a:stretch/>
        </p:blipFill>
        <p:spPr bwMode="auto">
          <a:xfrm>
            <a:off x="939371" y="398593"/>
            <a:ext cx="9899421" cy="577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E5F0431-4A19-44E8-9038-719BD8C6D208}"/>
              </a:ext>
            </a:extLst>
          </p:cNvPr>
          <p:cNvSpPr txBox="1"/>
          <p:nvPr/>
        </p:nvSpPr>
        <p:spPr>
          <a:xfrm>
            <a:off x="9002771" y="3681248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1995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F46A55D-0FAE-4895-89C4-474181834162}"/>
              </a:ext>
            </a:extLst>
          </p:cNvPr>
          <p:cNvSpPr txBox="1"/>
          <p:nvPr/>
        </p:nvSpPr>
        <p:spPr>
          <a:xfrm>
            <a:off x="5266344" y="2170385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1967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DB32FFF-55F2-4D00-87BA-2CD19C8DE64F}"/>
              </a:ext>
            </a:extLst>
          </p:cNvPr>
          <p:cNvSpPr txBox="1"/>
          <p:nvPr/>
        </p:nvSpPr>
        <p:spPr>
          <a:xfrm>
            <a:off x="7607523" y="5431220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2002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0B4514-BD14-4F5D-B4CB-23C5A8FBF0FD}"/>
              </a:ext>
            </a:extLst>
          </p:cNvPr>
          <p:cNvSpPr txBox="1"/>
          <p:nvPr/>
        </p:nvSpPr>
        <p:spPr>
          <a:xfrm>
            <a:off x="5474254" y="5693977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2004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1BF08C-DF49-45BF-8782-259E6AE08D21}"/>
              </a:ext>
            </a:extLst>
          </p:cNvPr>
          <p:cNvSpPr txBox="1"/>
          <p:nvPr/>
        </p:nvSpPr>
        <p:spPr>
          <a:xfrm>
            <a:off x="2467965" y="4879427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1993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431A45-3B98-4FA5-801C-696673B611CF}"/>
              </a:ext>
            </a:extLst>
          </p:cNvPr>
          <p:cNvSpPr txBox="1"/>
          <p:nvPr/>
        </p:nvSpPr>
        <p:spPr>
          <a:xfrm>
            <a:off x="2053137" y="3496582"/>
            <a:ext cx="82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1969</a:t>
            </a:r>
            <a:endParaRPr lang="zh-HK" altLang="en-US" dirty="0">
              <a:solidFill>
                <a:srgbClr val="C00000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99C7FFFF-7A7E-4CBD-A1BF-15595320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28" y="162368"/>
            <a:ext cx="65595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教材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2017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661BA2-3AB0-4D5B-A545-0FFE16472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220" y="334088"/>
            <a:ext cx="9144000" cy="1005982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你是</a:t>
            </a:r>
            <a:r>
              <a:rPr lang="zh-CN" altLang="en-US" sz="4800" dirty="0"/>
              <a:t>哪</a:t>
            </a:r>
            <a:r>
              <a:rPr lang="zh-TW" altLang="en-US" sz="4800" dirty="0"/>
              <a:t>一個生肖</a:t>
            </a:r>
            <a:r>
              <a:rPr lang="en-US" altLang="zh-TW" sz="4800" dirty="0"/>
              <a:t>?</a:t>
            </a:r>
            <a:endParaRPr lang="zh-HK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6578E1-349E-4EDA-BF3D-3C10B01A2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207" y="1773621"/>
            <a:ext cx="9144000" cy="3515710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pPr algn="l"/>
            <a:r>
              <a:rPr lang="zh-TW" altLang="en-US" dirty="0"/>
              <a:t>例子</a:t>
            </a:r>
            <a:r>
              <a:rPr lang="en-US" altLang="zh-TW" dirty="0"/>
              <a:t>: 1. 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我是  </a:t>
            </a:r>
            <a:r>
              <a:rPr lang="zh-TW" altLang="en-US" u="sng" dirty="0">
                <a:solidFill>
                  <a:schemeClr val="accent2">
                    <a:lumMod val="50000"/>
                  </a:schemeClr>
                </a:solidFill>
              </a:rPr>
              <a:t>二零零二 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年出生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我的生肖是 </a:t>
            </a:r>
            <a:r>
              <a:rPr lang="zh-TW" altLang="en-US" u="sng" dirty="0">
                <a:solidFill>
                  <a:schemeClr val="accent2">
                    <a:lumMod val="50000"/>
                  </a:schemeClr>
                </a:solidFill>
              </a:rPr>
              <a:t>馬  </a:t>
            </a:r>
            <a:r>
              <a:rPr lang="zh-TW" altLang="en-US" dirty="0"/>
              <a:t>。</a:t>
            </a:r>
            <a:endParaRPr lang="en-US" altLang="zh-TW" dirty="0"/>
          </a:p>
          <a:p>
            <a:pPr algn="l"/>
            <a:r>
              <a:rPr lang="en-US" altLang="zh-TW" dirty="0"/>
              <a:t>            2</a:t>
            </a:r>
            <a:r>
              <a:rPr lang="en-US" altLang="zh-TW" dirty="0">
                <a:solidFill>
                  <a:srgbClr val="C00000"/>
                </a:solidFill>
              </a:rPr>
              <a:t>. </a:t>
            </a:r>
            <a:r>
              <a:rPr lang="zh-TW" altLang="en-US" dirty="0">
                <a:solidFill>
                  <a:srgbClr val="C00000"/>
                </a:solidFill>
              </a:rPr>
              <a:t>我是  </a:t>
            </a:r>
            <a:r>
              <a:rPr lang="zh-TW" altLang="en-US" u="sng" dirty="0">
                <a:solidFill>
                  <a:srgbClr val="C00000"/>
                </a:solidFill>
              </a:rPr>
              <a:t>二零零二  </a:t>
            </a:r>
            <a:r>
              <a:rPr lang="zh-TW" altLang="en-US" dirty="0">
                <a:solidFill>
                  <a:srgbClr val="C00000"/>
                </a:solidFill>
              </a:rPr>
              <a:t>年出生</a:t>
            </a:r>
            <a:r>
              <a:rPr lang="en-US" altLang="zh-TW" dirty="0">
                <a:solidFill>
                  <a:srgbClr val="C00000"/>
                </a:solidFill>
              </a:rPr>
              <a:t>, </a:t>
            </a:r>
            <a:r>
              <a:rPr lang="zh-TW" altLang="en-US" dirty="0">
                <a:solidFill>
                  <a:srgbClr val="C00000"/>
                </a:solidFill>
              </a:rPr>
              <a:t>我屬 </a:t>
            </a:r>
            <a:r>
              <a:rPr lang="zh-TW" altLang="en-US" u="sng" dirty="0">
                <a:solidFill>
                  <a:srgbClr val="C00000"/>
                </a:solidFill>
              </a:rPr>
              <a:t>馬 </a:t>
            </a:r>
            <a:r>
              <a:rPr lang="zh-TW" altLang="en-US" dirty="0">
                <a:solidFill>
                  <a:srgbClr val="C00000"/>
                </a:solidFill>
              </a:rPr>
              <a:t>。</a:t>
            </a:r>
            <a:endParaRPr lang="en-US" altLang="zh-TW" dirty="0">
              <a:solidFill>
                <a:srgbClr val="C00000"/>
              </a:solidFill>
            </a:endParaRPr>
          </a:p>
          <a:p>
            <a:pPr algn="l"/>
            <a:r>
              <a:rPr lang="en-US" altLang="zh-TW" dirty="0">
                <a:solidFill>
                  <a:srgbClr val="C00000"/>
                </a:solidFill>
              </a:rPr>
              <a:t>             3. </a:t>
            </a:r>
            <a:r>
              <a:rPr lang="zh-TW" altLang="en-US" dirty="0">
                <a:solidFill>
                  <a:srgbClr val="C00000"/>
                </a:solidFill>
              </a:rPr>
              <a:t>我是  </a:t>
            </a:r>
            <a:r>
              <a:rPr lang="zh-TW" altLang="en-US" u="sng" dirty="0">
                <a:solidFill>
                  <a:srgbClr val="C00000"/>
                </a:solidFill>
              </a:rPr>
              <a:t>馬 </a:t>
            </a:r>
            <a:r>
              <a:rPr lang="zh-TW" altLang="en-US" dirty="0">
                <a:solidFill>
                  <a:srgbClr val="C00000"/>
                </a:solidFill>
              </a:rPr>
              <a:t>年出生。</a:t>
            </a:r>
            <a:endParaRPr lang="en-US" altLang="zh-TW" dirty="0">
              <a:solidFill>
                <a:srgbClr val="C00000"/>
              </a:solidFill>
            </a:endParaRPr>
          </a:p>
          <a:p>
            <a:pPr algn="l"/>
            <a:endParaRPr lang="zh-HK" altLang="en-US" dirty="0"/>
          </a:p>
          <a:p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我是</a:t>
            </a:r>
            <a:r>
              <a:rPr lang="en-US" altLang="zh-TW" dirty="0"/>
              <a:t>________________</a:t>
            </a:r>
            <a:r>
              <a:rPr lang="zh-TW" altLang="en-US" dirty="0"/>
              <a:t>年出生</a:t>
            </a:r>
            <a:r>
              <a:rPr lang="en-US" altLang="zh-TW" dirty="0"/>
              <a:t>, </a:t>
            </a:r>
            <a:r>
              <a:rPr lang="zh-TW" altLang="en-US" dirty="0"/>
              <a:t>我的生肖是</a:t>
            </a:r>
            <a:r>
              <a:rPr lang="en-US" altLang="zh-TW" dirty="0"/>
              <a:t>_____________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pPr algn="l"/>
            <a:r>
              <a:rPr lang="en-US" altLang="zh-TW" dirty="0"/>
              <a:t>     2.  </a:t>
            </a:r>
            <a:r>
              <a:rPr lang="zh-TW" altLang="en-US" dirty="0"/>
              <a:t>我是</a:t>
            </a:r>
            <a:r>
              <a:rPr lang="en-US" altLang="zh-TW" dirty="0"/>
              <a:t>________________</a:t>
            </a:r>
            <a:r>
              <a:rPr lang="zh-TW" altLang="en-US" dirty="0"/>
              <a:t>年出生</a:t>
            </a:r>
            <a:r>
              <a:rPr lang="en-US" altLang="zh-TW" dirty="0"/>
              <a:t>,  </a:t>
            </a:r>
            <a:r>
              <a:rPr lang="zh-TW" altLang="en-US" dirty="0"/>
              <a:t>我屬 </a:t>
            </a:r>
            <a:r>
              <a:rPr lang="en-US" altLang="zh-TW" dirty="0"/>
              <a:t>_____________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48CFC8A-CFC1-492A-B069-B369F34444FA}"/>
              </a:ext>
            </a:extLst>
          </p:cNvPr>
          <p:cNvSpPr txBox="1"/>
          <p:nvPr/>
        </p:nvSpPr>
        <p:spPr>
          <a:xfrm>
            <a:off x="8931166" y="1237593"/>
            <a:ext cx="2695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中國數字</a:t>
            </a:r>
            <a:endParaRPr lang="en-US" altLang="zh-TW" dirty="0"/>
          </a:p>
          <a:p>
            <a:endParaRPr lang="en-US" altLang="zh-TW" dirty="0"/>
          </a:p>
          <a:p>
            <a:pPr marL="342900" indent="-342900">
              <a:buAutoNum type="ea1ChtPlain"/>
            </a:pPr>
            <a:r>
              <a:rPr lang="zh-TW" altLang="en-US" dirty="0"/>
              <a:t>  二     三     四     五</a:t>
            </a:r>
            <a:endParaRPr lang="en-US" altLang="zh-TW" dirty="0"/>
          </a:p>
          <a:p>
            <a:pPr marL="342900" indent="-342900">
              <a:buAutoNum type="ea1ChtPlain" startAt="6"/>
            </a:pPr>
            <a:r>
              <a:rPr lang="zh-TW" altLang="en-US" dirty="0"/>
              <a:t>  七      八    九      十</a:t>
            </a:r>
            <a:endParaRPr lang="en-US" altLang="zh-TW" dirty="0"/>
          </a:p>
          <a:p>
            <a:r>
              <a:rPr lang="zh-TW" altLang="en-US" dirty="0"/>
              <a:t>零</a:t>
            </a:r>
            <a:endParaRPr lang="zh-HK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F3821AD-2E97-4788-8778-2F30B35AF214}"/>
              </a:ext>
            </a:extLst>
          </p:cNvPr>
          <p:cNvSpPr/>
          <p:nvPr/>
        </p:nvSpPr>
        <p:spPr>
          <a:xfrm>
            <a:off x="8931166" y="1122363"/>
            <a:ext cx="2522482" cy="17548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58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9EE5EB0-ADF0-4DF0-8AB8-1415C301BA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423" r="5533" b="46363"/>
          <a:stretch/>
        </p:blipFill>
        <p:spPr bwMode="auto">
          <a:xfrm rot="10800000">
            <a:off x="1056289" y="536027"/>
            <a:ext cx="9743089" cy="573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0A59882-6078-45C4-8E24-DED5DC15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135" y="141435"/>
            <a:ext cx="65595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教材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2017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2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4486123-970D-4C1B-AC46-2BC0A4E3BE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6873" r="10231" b="33904"/>
          <a:stretch/>
        </p:blipFill>
        <p:spPr bwMode="auto">
          <a:xfrm>
            <a:off x="819807" y="819806"/>
            <a:ext cx="10184524" cy="533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5CF42BA-85AC-4BAE-B4FF-AD4E11C6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135" y="141435"/>
            <a:ext cx="655955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教材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latin typeface="DFKai-SB" panose="03000509000000000000" pitchFamily="65" charset="-120"/>
                <a:ea typeface="DFKai-SB" panose="03000509000000000000" pitchFamily="65" charset="-120"/>
              </a:rPr>
              <a:t>十二生肖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2017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1036</Words>
  <Application>Microsoft Office PowerPoint</Application>
  <PresentationFormat>Widescreen</PresentationFormat>
  <Paragraphs>147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DFKai-SB</vt:lpstr>
      <vt:lpstr>DFKai-SB</vt:lpstr>
      <vt:lpstr>PMingLiU</vt:lpstr>
      <vt:lpstr>Arial</vt:lpstr>
      <vt:lpstr>Arial Narrow</vt:lpstr>
      <vt:lpstr>Calibri</vt:lpstr>
      <vt:lpstr>Calibri Light</vt:lpstr>
      <vt:lpstr>Times New Roman</vt:lpstr>
      <vt:lpstr>Office 佈景主題</vt:lpstr>
      <vt:lpstr>十二生肖</vt:lpstr>
      <vt:lpstr>PowerPoint Presentation</vt:lpstr>
      <vt:lpstr>十二生肖的由來</vt:lpstr>
      <vt:lpstr>PowerPoint Presentation</vt:lpstr>
      <vt:lpstr>PowerPoint Presentation</vt:lpstr>
      <vt:lpstr>PowerPoint Presentation</vt:lpstr>
      <vt:lpstr>你是哪一個生肖?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sauling wong</dc:creator>
  <cp:lastModifiedBy>jojo1023</cp:lastModifiedBy>
  <cp:revision>23</cp:revision>
  <dcterms:created xsi:type="dcterms:W3CDTF">2018-02-27T15:39:16Z</dcterms:created>
  <dcterms:modified xsi:type="dcterms:W3CDTF">2019-03-22T09:50:31Z</dcterms:modified>
</cp:coreProperties>
</file>