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CA3F2E-4985-4339-80DB-B1461799D094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D4F13-01F5-4E43-AF4D-1232113766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5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B3917-DC2E-41EF-BA09-5317DD2C7592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1EFF7E-21C2-4FD3-AB97-CD7A9D05925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0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133276-2211-48E1-8C6C-CF052F4414DB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D2A7B-AB4F-4EEE-8F5A-ECEDAC880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4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68D956-9DC4-4D67-BF64-86CFF3894BBC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1BD74-88F5-434F-BCFF-09C6566313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C99C27-0C26-4872-A981-11E1AA270FC1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1994E-407B-4D2C-82AF-4B4BC14299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7D7169-C4F9-4112-AA07-BF69B71BF68F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2435D0-E7DC-45AD-B0B7-907CAAADF4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51845D-F962-4885-B691-6C97A840D76C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2EDDEC-61EE-4DF0-A487-AB0BCDB7A5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C3173A-A839-4FB2-8C1E-76D4073750E7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05E337-466E-497C-B046-C03A0B241D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7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6D0486-A8F6-450A-9877-DC87D99A791A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F3E0FB-0363-43BA-9FB0-15AD7B8F78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7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C07630-3BC2-4900-8A3F-7C0ECFA90D96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F2BB57-A945-4FFC-8E89-C89A4C2CB8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3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F9AABE-680C-457D-8FAD-AEF2AC18BA9C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58A4-BE82-466E-A374-7893E5D05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D1047B26-5F26-49C3-AFF9-3BE153E4EA47}" type="datetime1">
              <a:rPr lang="en-US"/>
              <a:pPr lvl="0"/>
              <a:t>5/30/2019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B3C2AF9A-8302-4B6F-81D8-72A70E06D9C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CN" altLang="en-US">
                <a:latin typeface="標楷體" pitchFamily="65"/>
                <a:ea typeface="標楷體" pitchFamily="65"/>
              </a:rPr>
              <a:t>公德心之大石頭</a:t>
            </a:r>
            <a:endParaRPr lang="en-US">
              <a:latin typeface="標楷體" pitchFamily="65"/>
              <a:ea typeface="標楷體" pitchFamily="65"/>
            </a:endParaRP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zh-CN" altLang="en-US">
                <a:latin typeface="標楷體" pitchFamily="65"/>
                <a:ea typeface="標楷體" pitchFamily="65"/>
              </a:rPr>
              <a:t>作句</a:t>
            </a:r>
            <a:endParaRPr lang="en-US">
              <a:latin typeface="標楷體" pitchFamily="65"/>
              <a:ea typeface="標楷體" pitchFamily="65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三位叔叔用力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推</a:t>
            </a:r>
            <a:r>
              <a:rPr lang="zh-CN" altLang="en-US">
                <a:latin typeface="標楷體" pitchFamily="65"/>
                <a:ea typeface="標楷體" pitchFamily="65"/>
              </a:rPr>
              <a:t>開大門</a:t>
            </a:r>
            <a:r>
              <a:rPr lang="zh-CN" altLang="en-US"/>
              <a:t>。</a:t>
            </a:r>
            <a:r>
              <a:rPr lang="en-US"/>
              <a:t/>
            </a:r>
            <a:br>
              <a:rPr lang="en-US"/>
            </a:br>
            <a:r>
              <a:rPr lang="en-US" sz="1600"/>
              <a:t>saam1 wai6 suk1 suk1 jung6 lik6 teoi1 hoi1 daai6 mun4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6157" y="2442947"/>
            <a:ext cx="6196084" cy="384866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媽媽把布掛在窗子上，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擋</a:t>
            </a:r>
            <a:r>
              <a:rPr lang="zh-CN" altLang="en-US">
                <a:latin typeface="標楷體" pitchFamily="65"/>
                <a:ea typeface="標楷體" pitchFamily="65"/>
              </a:rPr>
              <a:t>住了太陽的强光</a:t>
            </a:r>
            <a:r>
              <a:rPr lang="zh-CN" altLang="en-US"/>
              <a:t>。</a:t>
            </a:r>
            <a:r>
              <a:rPr lang="en-US"/>
              <a:t/>
            </a:r>
            <a:br>
              <a:rPr lang="en-US"/>
            </a:br>
            <a:r>
              <a:rPr lang="en-US" sz="1600"/>
              <a:t>maa1 maa1 baa2 bou3 gwaa3 zoi6 coeng1 zi2 soeng6                         dong2 zyu6 liu5 taai3 joeng4 dik1 koeng4 gwong1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932" b="5386"/>
          <a:stretch>
            <a:fillRect/>
          </a:stretch>
        </p:blipFill>
        <p:spPr>
          <a:xfrm>
            <a:off x="2088105" y="2347411"/>
            <a:ext cx="7747272" cy="371885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石頭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堅硬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HK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繞</a:t>
            </a: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過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留神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絆倒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經過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幸好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推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100">
                <a:solidFill>
                  <a:srgbClr val="FF0000"/>
                </a:solidFill>
                <a:latin typeface="標楷體" pitchFamily="65"/>
                <a:ea typeface="標楷體" pitchFamily="65"/>
              </a:rPr>
              <a:t>擋</a:t>
            </a:r>
            <a:endParaRPr lang="en-US" sz="81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r>
              <a:rPr lang="zh-CN" altLang="en-US" sz="8800">
                <a:solidFill>
                  <a:srgbClr val="FF0000"/>
                </a:solidFill>
                <a:latin typeface="標楷體" pitchFamily="65"/>
                <a:ea typeface="標楷體" pitchFamily="65"/>
              </a:rPr>
              <a:t>摔</a:t>
            </a:r>
            <a:endParaRPr lang="en-US" sz="88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endParaRPr lang="en-US" sz="2600">
              <a:solidFill>
                <a:srgbClr val="FF0000"/>
              </a:solidFill>
              <a:latin typeface="標楷體" pitchFamily="65"/>
              <a:ea typeface="標楷體" pitchFamily="65"/>
            </a:endParaRPr>
          </a:p>
          <a:p>
            <a:pPr lvl="0">
              <a:lnSpc>
                <a:spcPct val="70000"/>
              </a:lnSpc>
            </a:pPr>
            <a:endParaRPr lang="en-US"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這個公園裏有很多不同形狀的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石頭</a:t>
            </a:r>
            <a:r>
              <a:rPr lang="zh-CN" altLang="en-US">
                <a:latin typeface="標楷體" pitchFamily="65"/>
                <a:ea typeface="標楷體" pitchFamily="65"/>
              </a:rPr>
              <a:t>。</a:t>
            </a:r>
            <a:r>
              <a:rPr lang="en-US">
                <a:latin typeface="標楷體" pitchFamily="65"/>
                <a:ea typeface="標楷體" pitchFamily="65"/>
              </a:rPr>
              <a:t/>
            </a:r>
            <a:br>
              <a:rPr lang="en-US">
                <a:latin typeface="標楷體" pitchFamily="65"/>
                <a:ea typeface="標楷體" pitchFamily="65"/>
              </a:rPr>
            </a:br>
            <a:r>
              <a:rPr lang="nl-NL" sz="1800">
                <a:latin typeface="標楷體" pitchFamily="65"/>
                <a:ea typeface="標楷體" pitchFamily="65"/>
              </a:rPr>
              <a:t>ze5 go3 gung1 jyun4 leoi5 jau5 han2 do1 bat1 tung4 jing4 zong6 dik1 sek6 tau4</a:t>
            </a:r>
            <a:endParaRPr lang="en-US" sz="1800">
              <a:latin typeface="標楷體" pitchFamily="65"/>
              <a:ea typeface="標楷體" pitchFamily="65"/>
            </a:endParaRP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7282" y="2137894"/>
            <a:ext cx="7508385" cy="318261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>
                <a:latin typeface="標楷體" pitchFamily="65"/>
                <a:ea typeface="標楷體" pitchFamily="65"/>
              </a:rPr>
              <a:t>這張桌子是用很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堅硬</a:t>
            </a:r>
            <a:r>
              <a:rPr lang="zh-CN" altLang="en-US">
                <a:latin typeface="標楷體" pitchFamily="65"/>
                <a:ea typeface="標楷體" pitchFamily="65"/>
              </a:rPr>
              <a:t>的木塊製造的</a:t>
            </a:r>
            <a:r>
              <a:rPr lang="zh-CN" altLang="en-US">
                <a:ea typeface="宋体" pitchFamily="2"/>
              </a:rPr>
              <a:t>。</a:t>
            </a:r>
            <a:r>
              <a:rPr lang="en-US">
                <a:ea typeface="宋体" pitchFamily="2"/>
              </a:rPr>
              <a:t/>
            </a:r>
            <a:br>
              <a:rPr lang="en-US">
                <a:ea typeface="宋体" pitchFamily="2"/>
              </a:rPr>
            </a:br>
            <a:r>
              <a:rPr lang="en-US" sz="1600">
                <a:latin typeface="標楷體" pitchFamily="65"/>
                <a:ea typeface="標楷體" pitchFamily="65"/>
              </a:rPr>
              <a:t>ze5 zoeng1 coek3 zi2 si6 jung6 han2 gin1 ngaang6 dik1 muk6 faai3 zai3 zou6 dik1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756" b="11166"/>
          <a:stretch>
            <a:fillRect/>
          </a:stretch>
        </p:blipFill>
        <p:spPr>
          <a:xfrm>
            <a:off x="2112135" y="1970467"/>
            <a:ext cx="7745544" cy="321484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/>
            <a:r>
              <a:rPr lang="zh-CN" altLang="en-US">
                <a:latin typeface="標楷體" pitchFamily="65"/>
                <a:ea typeface="標楷體" pitchFamily="65"/>
              </a:rPr>
              <a:t>小朋友</a:t>
            </a:r>
            <a:r>
              <a:rPr lang="zh-HK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繞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過</a:t>
            </a:r>
            <a:r>
              <a:rPr lang="zh-CN" altLang="en-US">
                <a:latin typeface="標楷體" pitchFamily="65"/>
                <a:ea typeface="標楷體" pitchFamily="65"/>
              </a:rPr>
              <a:t>兩位顧客，站在媽媽身旁。</a:t>
            </a:r>
            <a:r>
              <a:rPr lang="en-US">
                <a:latin typeface="標楷體" pitchFamily="65"/>
                <a:ea typeface="標楷體" pitchFamily="65"/>
              </a:rPr>
              <a:t/>
            </a:r>
            <a:br>
              <a:rPr lang="en-US">
                <a:latin typeface="標楷體" pitchFamily="65"/>
                <a:ea typeface="標楷體" pitchFamily="65"/>
              </a:rPr>
            </a:br>
            <a:r>
              <a:rPr lang="en-US">
                <a:latin typeface="標楷體" pitchFamily="65"/>
                <a:ea typeface="標楷體" pitchFamily="65"/>
              </a:rPr>
              <a:t> </a:t>
            </a:r>
            <a:r>
              <a:rPr lang="en-US" sz="1600">
                <a:latin typeface="標楷體" pitchFamily="65"/>
                <a:ea typeface="標楷體" pitchFamily="65"/>
              </a:rPr>
              <a:t>siu2 pang4 jau5 jiu2 gwo3 loeng5 wai6 gu3 haak3          zaam6 zoi6 maa1 maa1 san1pong4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4789"/>
          <a:stretch>
            <a:fillRect/>
          </a:stretch>
        </p:blipFill>
        <p:spPr>
          <a:xfrm>
            <a:off x="1674257" y="1983342"/>
            <a:ext cx="8409901" cy="345790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走路不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留神</a:t>
            </a:r>
            <a:r>
              <a:rPr lang="zh-CN" altLang="en-US">
                <a:latin typeface="標楷體" pitchFamily="65"/>
                <a:ea typeface="標楷體" pitchFamily="65"/>
              </a:rPr>
              <a:t>會掉到地窿</a:t>
            </a:r>
            <a:r>
              <a:rPr lang="zh-CN" altLang="en-US">
                <a:ea typeface="宋体" pitchFamily="2"/>
              </a:rPr>
              <a:t>。</a:t>
            </a:r>
            <a:r>
              <a:rPr lang="en-US">
                <a:ea typeface="宋体" pitchFamily="2"/>
              </a:rPr>
              <a:t/>
            </a:r>
            <a:br>
              <a:rPr lang="en-US">
                <a:ea typeface="宋体" pitchFamily="2"/>
              </a:rPr>
            </a:br>
            <a:r>
              <a:rPr lang="en-US" sz="1600">
                <a:latin typeface="標楷體" pitchFamily="65"/>
                <a:ea typeface="標楷體" pitchFamily="65"/>
              </a:rPr>
              <a:t>zau2 lou6 bat1 lau4 san4 wui6 diu6 dou3 dei6 lung1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589" y="2154801"/>
            <a:ext cx="8203841" cy="376543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走路要小心，不可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絆倒</a:t>
            </a:r>
            <a:r>
              <a:rPr lang="zh-CN" altLang="en-US">
                <a:latin typeface="標楷體" pitchFamily="65"/>
                <a:ea typeface="標楷體" pitchFamily="65"/>
              </a:rPr>
              <a:t>别人</a:t>
            </a:r>
            <a:r>
              <a:rPr lang="zh-CN" altLang="en-US">
                <a:ea typeface="宋体" pitchFamily="2"/>
              </a:rPr>
              <a:t>。</a:t>
            </a:r>
            <a:r>
              <a:rPr lang="en-US">
                <a:ea typeface="宋体" pitchFamily="2"/>
              </a:rPr>
              <a:t/>
            </a:r>
            <a:br>
              <a:rPr lang="en-US">
                <a:ea typeface="宋体" pitchFamily="2"/>
              </a:rPr>
            </a:br>
            <a:r>
              <a:rPr lang="en-US" sz="1600">
                <a:latin typeface="標楷體" pitchFamily="65"/>
                <a:ea typeface="標楷體" pitchFamily="65"/>
              </a:rPr>
              <a:t>zau2 lou6 jiu3 siu2 sam1         bat1 ho2 bun6 dou2 bit6 jan4</a:t>
            </a:r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3544708" y="2423937"/>
            <a:ext cx="5461007" cy="2780242"/>
          </a:xfrm>
          <a:gradFill>
            <a:gsLst>
              <a:gs pos="0">
                <a:srgbClr val="6083CB"/>
              </a:gs>
              <a:gs pos="100000">
                <a:srgbClr val="3E70CA"/>
              </a:gs>
            </a:gsLst>
            <a:lin ang="5400000"/>
          </a:gradFill>
          <a:ln w="6345" cap="flat">
            <a:solidFill>
              <a:srgbClr val="4472C4"/>
            </a:solidFill>
            <a:prstDash val="solid"/>
            <a:miter/>
          </a:ln>
        </p:spPr>
        <p:txBody>
          <a:bodyPr anchorCtr="1"/>
          <a:lstStyle/>
          <a:p>
            <a:pPr marL="0" lvl="0" indent="0" algn="ctr">
              <a:lnSpc>
                <a:spcPct val="80000"/>
              </a:lnSpc>
              <a:buNone/>
            </a:pPr>
            <a:r>
              <a:rPr lang="zh-CN" altLang="en-US" sz="9600">
                <a:solidFill>
                  <a:srgbClr val="FFFFFF"/>
                </a:solidFill>
                <a:latin typeface="DFKai-SB" pitchFamily="65"/>
                <a:ea typeface="DFKai-SB" pitchFamily="65"/>
              </a:rPr>
              <a:t>人們走路</a:t>
            </a:r>
            <a:endParaRPr lang="en-HK" sz="9600">
              <a:solidFill>
                <a:srgbClr val="FFFFFF"/>
              </a:solidFill>
              <a:latin typeface="DFKai-SB" pitchFamily="65"/>
              <a:ea typeface="DFKai-SB" pitchFamily="65"/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zh-CN" altLang="en-US" sz="9600">
                <a:solidFill>
                  <a:srgbClr val="FFFFFF"/>
                </a:solidFill>
                <a:latin typeface="DFKai-SB" pitchFamily="65"/>
                <a:ea typeface="DFKai-SB" pitchFamily="65"/>
              </a:rPr>
              <a:t>的圖片</a:t>
            </a:r>
            <a:endParaRPr lang="en-HK" sz="9600">
              <a:solidFill>
                <a:srgbClr val="FFFFFF"/>
              </a:solidFill>
              <a:latin typeface="DFKai-SB" pitchFamily="65"/>
              <a:ea typeface="DFKai-SB" pitchFamily="65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 u="sng">
                <a:latin typeface="標楷體" pitchFamily="65"/>
                <a:ea typeface="標楷體" pitchFamily="65"/>
              </a:rPr>
              <a:t>子光</a:t>
            </a:r>
            <a:r>
              <a:rPr lang="zh-CN" altLang="en-US">
                <a:latin typeface="標楷體" pitchFamily="65"/>
                <a:ea typeface="標楷體" pitchFamily="65"/>
              </a:rPr>
              <a:t>一不小心，在操場上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摔</a:t>
            </a:r>
            <a:r>
              <a:rPr lang="zh-CN" altLang="en-US">
                <a:latin typeface="標楷體" pitchFamily="65"/>
                <a:ea typeface="標楷體" pitchFamily="65"/>
              </a:rPr>
              <a:t>了一跤</a:t>
            </a:r>
            <a:r>
              <a:rPr lang="zh-CN" altLang="en-US"/>
              <a:t>。</a:t>
            </a:r>
            <a:r>
              <a:rPr lang="en-US"/>
              <a:t/>
            </a:r>
            <a:br>
              <a:rPr lang="en-US"/>
            </a:br>
            <a:r>
              <a:rPr lang="en-US" sz="1600">
                <a:latin typeface="標楷體" pitchFamily="65"/>
                <a:ea typeface="標楷體" pitchFamily="65"/>
              </a:rPr>
              <a:t>zi2 gwong1 jat1 bat1 siu2 sam1      zoi6 cou1 coeng4 soeng6 seot1 liu5 jat1 gaau1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9178" y="2279178"/>
            <a:ext cx="7246958" cy="360301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zh-CN" altLang="en-US">
                <a:latin typeface="標楷體" pitchFamily="65"/>
                <a:ea typeface="標楷體" pitchFamily="65"/>
              </a:rPr>
              <a:t>哥哥不小心被石頭絆倒了，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幸好</a:t>
            </a:r>
            <a:r>
              <a:rPr lang="zh-CN" altLang="en-US">
                <a:latin typeface="標楷體" pitchFamily="65"/>
                <a:ea typeface="標楷體" pitchFamily="65"/>
              </a:rPr>
              <a:t>沒有受傷</a:t>
            </a:r>
            <a:r>
              <a:rPr lang="zh-CN" altLang="en-US"/>
              <a:t>。</a:t>
            </a:r>
            <a:r>
              <a:rPr lang="en-US"/>
              <a:t/>
            </a:r>
            <a:br>
              <a:rPr lang="en-US"/>
            </a:br>
            <a:r>
              <a:rPr lang="en-US" sz="1600">
                <a:latin typeface="標楷體" pitchFamily="65"/>
                <a:ea typeface="標楷體" pitchFamily="65"/>
              </a:rPr>
              <a:t>go1 go1 bat1 siu2 sam1 bei6 sek6 tau4 bun6 dou2 liu5            hang6 hou2 mut6 jau5 sau6 soeng1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3189" y="2265526"/>
            <a:ext cx="2744599" cy="283113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>
                <a:latin typeface="標楷體" pitchFamily="65"/>
                <a:ea typeface="標楷體" pitchFamily="65"/>
              </a:rPr>
              <a:t>我每天都要先</a:t>
            </a:r>
            <a:r>
              <a:rPr lang="zh-CN" altLang="en-US">
                <a:solidFill>
                  <a:srgbClr val="FF0000"/>
                </a:solidFill>
                <a:latin typeface="標楷體" pitchFamily="65"/>
                <a:ea typeface="標楷體" pitchFamily="65"/>
              </a:rPr>
              <a:t>經過</a:t>
            </a:r>
            <a:r>
              <a:rPr lang="zh-CN" altLang="en-US">
                <a:latin typeface="標楷體" pitchFamily="65"/>
                <a:ea typeface="標楷體" pitchFamily="65"/>
              </a:rPr>
              <a:t>公園，才回到學校去</a:t>
            </a:r>
            <a:r>
              <a:rPr lang="zh-CN" altLang="en-US"/>
              <a:t>。</a:t>
            </a:r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  <a:r>
              <a:rPr lang="en-US" sz="1600"/>
              <a:t>ngo5 mui5 tin1 dou1 jiu3 sin1 ging1 gwo3 gung1 jyun4                                           coi4 wui4 dou3 hok6 haau6 heoi3</a:t>
            </a:r>
          </a:p>
        </p:txBody>
      </p:sp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832" y="2524832"/>
            <a:ext cx="6837526" cy="341193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133</Words>
  <Application>Microsoft Office PowerPoint</Application>
  <PresentationFormat>寬螢幕</PresentationFormat>
  <Paragraphs>24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標楷體</vt:lpstr>
      <vt:lpstr>標楷體</vt:lpstr>
      <vt:lpstr>新細明體</vt:lpstr>
      <vt:lpstr>宋体</vt:lpstr>
      <vt:lpstr>Arial</vt:lpstr>
      <vt:lpstr>Calibri</vt:lpstr>
      <vt:lpstr>Calibri Light</vt:lpstr>
      <vt:lpstr>Office 佈景主題</vt:lpstr>
      <vt:lpstr>公德心之大石頭</vt:lpstr>
      <vt:lpstr>這個公園裏有很多不同形狀的石頭。 ze5 go3 gung1 jyun4 leoi5 jau5 han2 do1 bat1 tung4 jing4 zong6 dik1 sek6 tau4</vt:lpstr>
      <vt:lpstr>這張桌子是用很堅硬的木塊製造的。 ze5 zoeng1 coek3 zi2 si6 jung6 han2 gin1 ngaang6 dik1 muk6 faai3 zai3 zou6 dik1</vt:lpstr>
      <vt:lpstr>小朋友繞過兩位顧客，站在媽媽身旁。  siu2 pang4 jau5 jiu2 gwo3 loeng5 wai6 gu3 haak3          zaam6 zoi6 maa1 maa1 san1pong4</vt:lpstr>
      <vt:lpstr>走路不留神會掉到地窿。 zau2 lou6 bat1 lau4 san4 wui6 diu6 dou3 dei6 lung1</vt:lpstr>
      <vt:lpstr>走路要小心，不可絆倒别人。 zau2 lou6 jiu3 siu2 sam1         bat1 ho2 bun6 dou2 bit6 jan4</vt:lpstr>
      <vt:lpstr>子光一不小心，在操場上摔了一跤。 zi2 gwong1 jat1 bat1 siu2 sam1      zoi6 cou1 coeng4 soeng6 seot1 liu5 jat1 gaau1</vt:lpstr>
      <vt:lpstr>哥哥不小心被石頭絆倒了，幸好沒有受傷。 go1 go1 bat1 siu2 sam1 bei6 sek6 tau4 bun6 dou2 liu5            hang6 hou2 mut6 jau5 sau6 soeng1</vt:lpstr>
      <vt:lpstr>我每天都要先經過公園，才回到學校去。  ngo5 mui5 tin1 dou1 jiu3 sin1 ging1 gwo3 gung1 jyun4                                           coi4 wui4 dou3 hok6 haau6 heoi3</vt:lpstr>
      <vt:lpstr>三位叔叔用力推開大門。 saam1 wai6 suk1 suk1 jung6 lik6 teoi1 hoi1 daai6 mun4</vt:lpstr>
      <vt:lpstr>媽媽把布掛在窗子上，擋住了太陽的强光。 maa1 maa1 baa2 bou3 gwaa3 zoi6 coeng1 zi2 soeng6                         dong2 zyu6 liu5 taai3 joeng4 dik1 koeng4 gwong1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大石頭</dc:title>
  <dc:creator>user</dc:creator>
  <cp:lastModifiedBy>Windows User</cp:lastModifiedBy>
  <cp:revision>4</cp:revision>
  <dcterms:created xsi:type="dcterms:W3CDTF">2018-03-05T05:00:44Z</dcterms:created>
  <dcterms:modified xsi:type="dcterms:W3CDTF">2019-05-30T07:01:10Z</dcterms:modified>
</cp:coreProperties>
</file>