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67" r:id="rId5"/>
    <p:sldId id="270" r:id="rId6"/>
    <p:sldId id="273" r:id="rId7"/>
    <p:sldId id="272" r:id="rId8"/>
    <p:sldId id="274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60"/>
  </p:normalViewPr>
  <p:slideViewPr>
    <p:cSldViewPr>
      <p:cViewPr varScale="1">
        <p:scale>
          <a:sx n="85" d="100"/>
          <a:sy n="85" d="100"/>
        </p:scale>
        <p:origin x="165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9F02BC-459C-46EA-AD1D-CBEACD4DFDB4}" type="datetimeFigureOut">
              <a:rPr lang="zh-TW" altLang="en-US" smtClean="0"/>
              <a:pPr/>
              <a:t>2019/3/5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77F82E-57AD-4FF3-8716-698D5F864F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02BC-459C-46EA-AD1D-CBEACD4DFDB4}" type="datetimeFigureOut">
              <a:rPr lang="zh-TW" altLang="en-US" smtClean="0"/>
              <a:pPr/>
              <a:t>2019/3/5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F82E-57AD-4FF3-8716-698D5F864F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02BC-459C-46EA-AD1D-CBEACD4DFDB4}" type="datetimeFigureOut">
              <a:rPr lang="zh-TW" altLang="en-US" smtClean="0"/>
              <a:pPr/>
              <a:t>2019/3/5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F82E-57AD-4FF3-8716-698D5F864F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02BC-459C-46EA-AD1D-CBEACD4DFDB4}" type="datetimeFigureOut">
              <a:rPr lang="zh-TW" altLang="en-US" smtClean="0"/>
              <a:pPr/>
              <a:t>2019/3/5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F82E-57AD-4FF3-8716-698D5F864FF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02BC-459C-46EA-AD1D-CBEACD4DFDB4}" type="datetimeFigureOut">
              <a:rPr lang="zh-TW" altLang="en-US" smtClean="0"/>
              <a:pPr/>
              <a:t>2019/3/5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F82E-57AD-4FF3-8716-698D5F864FF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02BC-459C-46EA-AD1D-CBEACD4DFDB4}" type="datetimeFigureOut">
              <a:rPr lang="zh-TW" altLang="en-US" smtClean="0"/>
              <a:pPr/>
              <a:t>2019/3/5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F82E-57AD-4FF3-8716-698D5F864FF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02BC-459C-46EA-AD1D-CBEACD4DFDB4}" type="datetimeFigureOut">
              <a:rPr lang="zh-TW" altLang="en-US" smtClean="0"/>
              <a:pPr/>
              <a:t>2019/3/5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F82E-57AD-4FF3-8716-698D5F864F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02BC-459C-46EA-AD1D-CBEACD4DFDB4}" type="datetimeFigureOut">
              <a:rPr lang="zh-TW" altLang="en-US" smtClean="0"/>
              <a:pPr/>
              <a:t>2019/3/5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F82E-57AD-4FF3-8716-698D5F864FF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02BC-459C-46EA-AD1D-CBEACD4DFDB4}" type="datetimeFigureOut">
              <a:rPr lang="zh-TW" altLang="en-US" smtClean="0"/>
              <a:pPr/>
              <a:t>2019/3/5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F82E-57AD-4FF3-8716-698D5F864F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59F02BC-459C-46EA-AD1D-CBEACD4DFDB4}" type="datetimeFigureOut">
              <a:rPr lang="zh-TW" altLang="en-US" smtClean="0"/>
              <a:pPr/>
              <a:t>2019/3/5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7F82E-57AD-4FF3-8716-698D5F864F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9F02BC-459C-46EA-AD1D-CBEACD4DFDB4}" type="datetimeFigureOut">
              <a:rPr lang="zh-TW" altLang="en-US" smtClean="0"/>
              <a:pPr/>
              <a:t>2019/3/5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77F82E-57AD-4FF3-8716-698D5F864FF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9F02BC-459C-46EA-AD1D-CBEACD4DFDB4}" type="datetimeFigureOut">
              <a:rPr lang="zh-TW" altLang="en-US" smtClean="0"/>
              <a:pPr/>
              <a:t>2019/3/5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77F82E-57AD-4FF3-8716-698D5F864F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香港大學非華語學生支援計劃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第三課</a:t>
            </a:r>
            <a:endParaRPr lang="en-US" altLang="zh-TW" dirty="0"/>
          </a:p>
          <a:p>
            <a:r>
              <a:rPr lang="en-US" altLang="zh-TW" dirty="0"/>
              <a:t>2017</a:t>
            </a:r>
            <a:r>
              <a:rPr lang="zh-HK" altLang="en-US" dirty="0"/>
              <a:t>年</a:t>
            </a:r>
            <a:r>
              <a:rPr lang="en-US" altLang="zh-HK" dirty="0"/>
              <a:t>1</a:t>
            </a:r>
            <a:r>
              <a:rPr lang="en-US" altLang="zh-TW" dirty="0"/>
              <a:t>1</a:t>
            </a:r>
            <a:r>
              <a:rPr lang="zh-HK" altLang="en-US" dirty="0"/>
              <a:t>月</a:t>
            </a:r>
            <a:r>
              <a:rPr lang="en-US" altLang="zh-HK" dirty="0"/>
              <a:t>1</a:t>
            </a:r>
            <a:r>
              <a:rPr lang="en-US" altLang="zh-TW" dirty="0"/>
              <a:t>5</a:t>
            </a:r>
            <a:r>
              <a:rPr lang="zh-HK" altLang="en-US" dirty="0"/>
              <a:t>日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認識不同電影類別</a:t>
            </a:r>
            <a:endParaRPr lang="en-GB" altLang="zh-HK" dirty="0"/>
          </a:p>
          <a:p>
            <a:r>
              <a:rPr lang="zh-TW" altLang="en-US" dirty="0"/>
              <a:t>調查我們看電影的習慣</a:t>
            </a:r>
            <a:br>
              <a:rPr lang="en-US" altLang="zh-HK" dirty="0"/>
            </a:br>
            <a:endParaRPr lang="en-GB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在本節課我們會</a:t>
            </a:r>
            <a:br>
              <a:rPr lang="en-US" altLang="zh-TW" dirty="0"/>
            </a:br>
            <a:r>
              <a:rPr lang="en-GB" altLang="zh-TW" dirty="0"/>
              <a:t>At this lesson we shall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dirty="0"/>
              <a:t>認識不同媒體</a:t>
            </a:r>
          </a:p>
        </p:txBody>
      </p:sp>
      <p:sp>
        <p:nvSpPr>
          <p:cNvPr id="5" name="內容版面配置區 1"/>
          <p:cNvSpPr>
            <a:spLocks noGrp="1"/>
          </p:cNvSpPr>
          <p:nvPr>
            <p:ph idx="1"/>
          </p:nvPr>
        </p:nvSpPr>
        <p:spPr>
          <a:xfrm>
            <a:off x="757658" y="3610513"/>
            <a:ext cx="1868043" cy="504056"/>
          </a:xfrm>
        </p:spPr>
        <p:txBody>
          <a:bodyPr/>
          <a:lstStyle/>
          <a:p>
            <a:pPr marL="109728" indent="0">
              <a:buNone/>
            </a:pPr>
            <a:r>
              <a:rPr lang="zh-HK" altLang="en-US" dirty="0"/>
              <a:t>電台廣播</a:t>
            </a:r>
            <a:endParaRPr lang="zh-TW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2794084" cy="17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內容版面配置區 1"/>
          <p:cNvSpPr txBox="1">
            <a:spLocks/>
          </p:cNvSpPr>
          <p:nvPr/>
        </p:nvSpPr>
        <p:spPr>
          <a:xfrm>
            <a:off x="3594859" y="3610513"/>
            <a:ext cx="1868043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zh-HK" altLang="en-US" dirty="0"/>
              <a:t>電視</a:t>
            </a:r>
            <a:endParaRPr lang="zh-TW" altLang="en-US" dirty="0"/>
          </a:p>
        </p:txBody>
      </p:sp>
      <p:sp>
        <p:nvSpPr>
          <p:cNvPr id="6" name="AutoShape 8" descr="film pictures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498" y="1700808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內容版面配置區 1"/>
          <p:cNvSpPr txBox="1">
            <a:spLocks/>
          </p:cNvSpPr>
          <p:nvPr/>
        </p:nvSpPr>
        <p:spPr>
          <a:xfrm>
            <a:off x="6652926" y="3616720"/>
            <a:ext cx="1868043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zh-HK" altLang="en-US" dirty="0"/>
              <a:t>電影</a:t>
            </a:r>
            <a:endParaRPr lang="zh-TW" altLang="en-US" dirty="0"/>
          </a:p>
        </p:txBody>
      </p:sp>
      <p:sp>
        <p:nvSpPr>
          <p:cNvPr id="16" name="內容版面配置區 1"/>
          <p:cNvSpPr txBox="1">
            <a:spLocks/>
          </p:cNvSpPr>
          <p:nvPr/>
        </p:nvSpPr>
        <p:spPr>
          <a:xfrm>
            <a:off x="710875" y="5844416"/>
            <a:ext cx="1868043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zh-HK" altLang="en-US" dirty="0"/>
              <a:t>報紙</a:t>
            </a:r>
            <a:endParaRPr lang="zh-TW" altLang="en-US" dirty="0"/>
          </a:p>
        </p:txBody>
      </p:sp>
      <p:sp>
        <p:nvSpPr>
          <p:cNvPr id="18" name="內容版面配置區 1"/>
          <p:cNvSpPr txBox="1">
            <a:spLocks/>
          </p:cNvSpPr>
          <p:nvPr/>
        </p:nvSpPr>
        <p:spPr>
          <a:xfrm>
            <a:off x="3594858" y="5844416"/>
            <a:ext cx="1868043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zh-HK" altLang="en-US" dirty="0"/>
              <a:t>雜誌</a:t>
            </a:r>
            <a:endParaRPr lang="zh-TW" altLang="en-US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063" y="4121302"/>
            <a:ext cx="2483768" cy="172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內容版面配置區 1"/>
          <p:cNvSpPr txBox="1">
            <a:spLocks/>
          </p:cNvSpPr>
          <p:nvPr/>
        </p:nvSpPr>
        <p:spPr>
          <a:xfrm>
            <a:off x="6652926" y="5883809"/>
            <a:ext cx="1868043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zh-HK" altLang="en-US" dirty="0"/>
              <a:t>互聯網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043608" y="1124744"/>
            <a:ext cx="7277954" cy="52322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800" b="1" dirty="0"/>
              <a:t>電視   電影   報紙   雜誌   電台廣播   互聯網</a:t>
            </a:r>
          </a:p>
        </p:txBody>
      </p:sp>
      <p:pic>
        <p:nvPicPr>
          <p:cNvPr id="2" name="Picture 2" descr="C:\Users\Yanny\AppData\Local\Microsoft\Windows\Temporary Internet Files\Content.IE5\YA1JU6CR\radio3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628799"/>
            <a:ext cx="1728192" cy="1843405"/>
          </a:xfrm>
          <a:prstGeom prst="rect">
            <a:avLst/>
          </a:prstGeom>
          <a:noFill/>
        </p:spPr>
      </p:pic>
      <p:pic>
        <p:nvPicPr>
          <p:cNvPr id="1027" name="Picture 3" descr="C:\Users\Yanny\AppData\Local\Microsoft\Windows\Temporary Internet Files\Content.IE5\1904VML7\Wikibooks-logo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077072"/>
            <a:ext cx="1800200" cy="1800200"/>
          </a:xfrm>
          <a:prstGeom prst="rect">
            <a:avLst/>
          </a:prstGeom>
          <a:noFill/>
        </p:spPr>
      </p:pic>
      <p:pic>
        <p:nvPicPr>
          <p:cNvPr id="1028" name="Picture 4" descr="C:\Users\Yanny\AppData\Local\Microsoft\Windows\Temporary Internet Files\Content.IE5\PKTW7XUC\nicubunu-Newspaper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933056"/>
            <a:ext cx="2448272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446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  <p:bldP spid="13" grpId="0"/>
      <p:bldP spid="16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796136" y="1268760"/>
            <a:ext cx="3096344" cy="13541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dirty="0"/>
              <a:t>歌舞片</a:t>
            </a:r>
            <a:r>
              <a:rPr lang="en-GB" altLang="zh-TW" dirty="0"/>
              <a:t>	</a:t>
            </a:r>
            <a:r>
              <a:rPr lang="zh-TW" altLang="en-US" dirty="0"/>
              <a:t>功夫片</a:t>
            </a:r>
            <a:endParaRPr lang="en-US" altLang="zh-TW" dirty="0"/>
          </a:p>
          <a:p>
            <a:pPr>
              <a:buNone/>
            </a:pPr>
            <a:r>
              <a:rPr lang="zh-TW" altLang="en-US" dirty="0"/>
              <a:t>動畫</a:t>
            </a:r>
            <a:r>
              <a:rPr lang="en-GB" altLang="zh-TW" dirty="0"/>
              <a:t>		</a:t>
            </a:r>
            <a:r>
              <a:rPr lang="zh-TW" altLang="en-US" dirty="0"/>
              <a:t>愛情片</a:t>
            </a:r>
            <a:endParaRPr lang="en-US" altLang="zh-TW" dirty="0"/>
          </a:p>
          <a:p>
            <a:pPr>
              <a:buNone/>
            </a:pPr>
            <a:r>
              <a:rPr lang="zh-TW" altLang="en-US" dirty="0"/>
              <a:t>科幻片</a:t>
            </a:r>
            <a:r>
              <a:rPr lang="en-GB" altLang="zh-TW" dirty="0"/>
              <a:t>	</a:t>
            </a:r>
            <a:r>
              <a:rPr lang="zh-TW" altLang="en-US" dirty="0"/>
              <a:t>動作片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認識各種電影類型</a:t>
            </a:r>
            <a:br>
              <a:rPr lang="en-US" altLang="zh-TW" dirty="0"/>
            </a:br>
            <a:r>
              <a:rPr lang="en-GB" altLang="zh-TW" dirty="0"/>
              <a:t>Movies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83568" y="357301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歌舞片</a:t>
            </a:r>
          </a:p>
        </p:txBody>
      </p:sp>
      <p:sp>
        <p:nvSpPr>
          <p:cNvPr id="17" name="矩形 16"/>
          <p:cNvSpPr/>
          <p:nvPr/>
        </p:nvSpPr>
        <p:spPr>
          <a:xfrm>
            <a:off x="2411760" y="361540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功夫片</a:t>
            </a:r>
          </a:p>
        </p:txBody>
      </p:sp>
      <p:sp>
        <p:nvSpPr>
          <p:cNvPr id="18" name="矩形 17"/>
          <p:cNvSpPr/>
          <p:nvPr/>
        </p:nvSpPr>
        <p:spPr>
          <a:xfrm>
            <a:off x="4347845" y="361540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動畫</a:t>
            </a:r>
          </a:p>
        </p:txBody>
      </p:sp>
      <p:sp>
        <p:nvSpPr>
          <p:cNvPr id="19" name="矩形 18"/>
          <p:cNvSpPr/>
          <p:nvPr/>
        </p:nvSpPr>
        <p:spPr>
          <a:xfrm>
            <a:off x="3923928" y="623731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/>
              <a:t>科幻片</a:t>
            </a:r>
          </a:p>
        </p:txBody>
      </p:sp>
      <p:sp>
        <p:nvSpPr>
          <p:cNvPr id="20" name="矩形 19"/>
          <p:cNvSpPr/>
          <p:nvPr/>
        </p:nvSpPr>
        <p:spPr>
          <a:xfrm>
            <a:off x="5652120" y="6237312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動作片</a:t>
            </a:r>
          </a:p>
        </p:txBody>
      </p:sp>
      <p:sp>
        <p:nvSpPr>
          <p:cNvPr id="21" name="矩形 20"/>
          <p:cNvSpPr/>
          <p:nvPr/>
        </p:nvSpPr>
        <p:spPr>
          <a:xfrm>
            <a:off x="7452320" y="6237312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愛情片</a:t>
            </a:r>
          </a:p>
        </p:txBody>
      </p:sp>
      <p:pic>
        <p:nvPicPr>
          <p:cNvPr id="2052" name="Picture 4" descr="C:\Users\Yanny\AppData\Local\Microsoft\Windows\Temporary Internet Files\Content.IE5\N29GIE7L\High_School_Musical_Series_Logo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1872208" cy="1495645"/>
          </a:xfrm>
          <a:prstGeom prst="rect">
            <a:avLst/>
          </a:prstGeom>
          <a:noFill/>
        </p:spPr>
      </p:pic>
      <p:pic>
        <p:nvPicPr>
          <p:cNvPr id="2053" name="Picture 5" descr="C:\Users\Yanny\AppData\Local\Microsoft\Windows\Temporary Internet Files\Content.IE5\JNKCAZ3D\action[1].jpg"/>
          <p:cNvPicPr>
            <a:picLocks noChangeAspect="1" noChangeArrowheads="1"/>
          </p:cNvPicPr>
          <p:nvPr/>
        </p:nvPicPr>
        <p:blipFill>
          <a:blip r:embed="rId3" cstate="print"/>
          <a:srcRect l="14715" t="9197" r="14162" b="8031"/>
          <a:stretch>
            <a:fillRect/>
          </a:stretch>
        </p:blipFill>
        <p:spPr bwMode="auto">
          <a:xfrm>
            <a:off x="2267744" y="1772816"/>
            <a:ext cx="1546839" cy="1440160"/>
          </a:xfrm>
          <a:prstGeom prst="rect">
            <a:avLst/>
          </a:prstGeom>
          <a:noFill/>
        </p:spPr>
      </p:pic>
      <p:pic>
        <p:nvPicPr>
          <p:cNvPr id="2054" name="Picture 6" descr="C:\Users\Yanny\AppData\Local\Microsoft\Windows\Temporary Internet Files\Content.IE5\YA1JU6CR\cartoon_house_and_tree_illustration_by_melodia04-d5xuxm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844824"/>
            <a:ext cx="1440160" cy="1339349"/>
          </a:xfrm>
          <a:prstGeom prst="rect">
            <a:avLst/>
          </a:prstGeom>
          <a:noFill/>
        </p:spPr>
      </p:pic>
      <p:pic>
        <p:nvPicPr>
          <p:cNvPr id="2055" name="Picture 7" descr="C:\Users\Yanny\AppData\Local\Microsoft\Windows\Temporary Internet Files\Content.IE5\PKTW7XUC\film-867234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653136"/>
            <a:ext cx="1521399" cy="1340768"/>
          </a:xfrm>
          <a:prstGeom prst="rect">
            <a:avLst/>
          </a:prstGeom>
          <a:noFill/>
        </p:spPr>
      </p:pic>
      <p:pic>
        <p:nvPicPr>
          <p:cNvPr id="2057" name="Picture 9" descr="C:\Users\Yanny\AppData\Local\Microsoft\Windows\Temporary Internet Files\Content.IE5\JNKCAZ3D\Film_strip.svg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581128"/>
            <a:ext cx="1537866" cy="1412776"/>
          </a:xfrm>
          <a:prstGeom prst="rect">
            <a:avLst/>
          </a:prstGeom>
          <a:noFill/>
        </p:spPr>
      </p:pic>
      <p:pic>
        <p:nvPicPr>
          <p:cNvPr id="2058" name="Picture 10" descr="C:\Users\Yanny\AppData\Local\Microsoft\Windows\Temporary Internet Files\Content.IE5\N29GIE7L\love-2013497_960_72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4581128"/>
            <a:ext cx="1975074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1484784"/>
            <a:ext cx="4248472" cy="3600400"/>
          </a:xfrm>
        </p:spPr>
        <p:txBody>
          <a:bodyPr/>
          <a:lstStyle/>
          <a:p>
            <a:r>
              <a:rPr lang="zh-TW" altLang="en-US" dirty="0"/>
              <a:t>我最喜歡看這三類電影</a:t>
            </a:r>
            <a:r>
              <a:rPr lang="en-US" altLang="zh-TW" dirty="0"/>
              <a:t>:</a:t>
            </a:r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r>
              <a:rPr lang="en-US" altLang="zh-TW" dirty="0"/>
              <a:t>1:___________________</a:t>
            </a:r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r>
              <a:rPr lang="en-US" altLang="zh-TW" dirty="0"/>
              <a:t>2:___________________</a:t>
            </a:r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r>
              <a:rPr lang="en-US" altLang="zh-TW" dirty="0"/>
              <a:t>3:___________________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調查我們看電影的習慣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499992" y="2564904"/>
          <a:ext cx="4464498" cy="2438400"/>
        </p:xfrm>
        <a:graphic>
          <a:graphicData uri="http://schemas.openxmlformats.org/drawingml/2006/table">
            <a:tbl>
              <a:tblPr/>
              <a:tblGrid>
                <a:gridCol w="745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Calibri"/>
                          <a:ea typeface="新細明體"/>
                          <a:cs typeface="Times New Roman"/>
                        </a:rPr>
                        <a:t>姓名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喜歡</a:t>
                      </a:r>
                      <a:r>
                        <a:rPr lang="zh-TW" sz="2000" kern="100" dirty="0">
                          <a:latin typeface="Calibri"/>
                          <a:ea typeface="新細明體"/>
                          <a:cs typeface="Times New Roman"/>
                        </a:rPr>
                        <a:t>電影類別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TW" altLang="zh-TW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喜歡在哪裏看電影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latin typeface="Calibri"/>
                          <a:ea typeface="新細明體"/>
                          <a:cs typeface="Times New Roman"/>
                        </a:rPr>
                        <a:t>為甚麼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內容版面配置區 1"/>
          <p:cNvSpPr txBox="1">
            <a:spLocks/>
          </p:cNvSpPr>
          <p:nvPr/>
        </p:nvSpPr>
        <p:spPr>
          <a:xfrm>
            <a:off x="4572000" y="1412776"/>
            <a:ext cx="4248472" cy="86409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2700" dirty="0"/>
              <a:t>試向</a:t>
            </a:r>
            <a:r>
              <a:rPr lang="en-US" altLang="zh-TW" sz="2700" dirty="0"/>
              <a:t>5</a:t>
            </a:r>
            <a:r>
              <a:rPr lang="zh-TW" altLang="en-US" sz="2700" dirty="0"/>
              <a:t>位同學詢問他們喜歡看</a:t>
            </a:r>
            <a:r>
              <a:rPr lang="zh-CN" altLang="en-US" sz="2700" dirty="0"/>
              <a:t>哪</a:t>
            </a:r>
            <a:r>
              <a:rPr lang="zh-TW" altLang="en-US" sz="2700" dirty="0"/>
              <a:t>三類電影</a:t>
            </a:r>
            <a:endParaRPr kumimoji="0" lang="en-US" altLang="zh-TW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altLang="zh-TW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40957"/>
              </p:ext>
            </p:extLst>
          </p:nvPr>
        </p:nvGraphicFramePr>
        <p:xfrm>
          <a:off x="457200" y="148113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喜歡在哪裏看電影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人數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電影院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其他地方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調查我們看電影的習慣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39552" y="4005064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3200" dirty="0"/>
              <a:t>同學</a:t>
            </a:r>
            <a:r>
              <a:rPr lang="zh-TW" altLang="zh-TW" sz="3200" b="1" u="sng" dirty="0"/>
              <a:t>比較</a:t>
            </a:r>
            <a:r>
              <a:rPr lang="zh-TW" altLang="zh-TW" sz="3200" dirty="0"/>
              <a:t>喜歡在</a:t>
            </a:r>
            <a:r>
              <a:rPr lang="en-US" altLang="zh-TW" sz="3200" dirty="0"/>
              <a:t>______________</a:t>
            </a:r>
            <a:r>
              <a:rPr lang="zh-TW" altLang="zh-TW" sz="3200" dirty="0"/>
              <a:t>看電影，</a:t>
            </a:r>
            <a:endParaRPr lang="en-US" altLang="zh-TW" sz="3200" dirty="0"/>
          </a:p>
          <a:p>
            <a:r>
              <a:rPr lang="zh-TW" altLang="zh-TW" sz="3200" dirty="0"/>
              <a:t>因為</a:t>
            </a:r>
            <a:r>
              <a:rPr lang="en-US" altLang="zh-TW" sz="3200" dirty="0"/>
              <a:t>_____________________________</a:t>
            </a:r>
            <a:endParaRPr lang="zh-TW" altLang="zh-TW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069683"/>
              </p:ext>
            </p:extLst>
          </p:nvPr>
        </p:nvGraphicFramePr>
        <p:xfrm>
          <a:off x="457200" y="1481138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6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電影類別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喜歡人數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zh-TW" altLang="zh-TW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歌舞片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zh-TW" altLang="zh-TW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功夫片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zh-TW" altLang="zh-TW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動畫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zh-TW" altLang="zh-TW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愛情片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zh-TW" altLang="zh-TW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科幻片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動作片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調查我們看電影的習慣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411760" y="4162144"/>
            <a:ext cx="626469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同學</a:t>
            </a:r>
            <a:r>
              <a:rPr kumimoji="1" lang="zh-TW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比較</a:t>
            </a:r>
            <a:r>
              <a:rPr kumimoji="1" lang="zh-TW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喜歡看的三類電影是：</a:t>
            </a:r>
            <a:endParaRPr kumimoji="1" lang="zh-TW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1:_____________________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2:_____________________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  <a:cs typeface="Times New Roman" pitchFamily="18" charset="0"/>
              </a:rPr>
              <a:t>3:_____________________</a:t>
            </a:r>
            <a:endParaRPr kumimoji="1" lang="en-US" altLang="zh-TW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打死不離</a:t>
            </a:r>
            <a:r>
              <a:rPr lang="en-US" altLang="zh-TW" dirty="0"/>
              <a:t>3</a:t>
            </a:r>
            <a:r>
              <a:rPr lang="zh-TW" altLang="zh-TW" dirty="0"/>
              <a:t>父女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504986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/>
              <a:t>前</a:t>
            </a:r>
            <a:r>
              <a:rPr lang="zh-TW" altLang="zh-TW" b="1" dirty="0"/>
              <a:t>摔跤</a:t>
            </a:r>
            <a:r>
              <a:rPr lang="zh-TW" altLang="zh-TW" dirty="0"/>
              <a:t>運動員</a:t>
            </a:r>
            <a:r>
              <a:rPr lang="zh-TW" altLang="zh-TW" u="sng" dirty="0"/>
              <a:t>瑪哈維</a:t>
            </a:r>
            <a:r>
              <a:rPr lang="zh-TW" altLang="zh-TW" dirty="0"/>
              <a:t>，一直希望培育下一代成為金牌選手，為國爭光，可惜連生四位女兒令他幾乎放棄夢想。偶然他發現其中兩位女兒</a:t>
            </a:r>
            <a:r>
              <a:rPr lang="zh-TW" altLang="zh-TW" u="sng" dirty="0"/>
              <a:t>吉塔</a:t>
            </a:r>
            <a:r>
              <a:rPr lang="zh-TW" altLang="zh-TW" dirty="0"/>
              <a:t>和</a:t>
            </a:r>
            <a:r>
              <a:rPr lang="zh-TW" altLang="zh-TW" u="sng" dirty="0"/>
              <a:t>芭碧塔</a:t>
            </a:r>
            <a:r>
              <a:rPr lang="zh-TW" altLang="zh-TW" dirty="0"/>
              <a:t>竟擁有摔跤</a:t>
            </a:r>
            <a:r>
              <a:rPr lang="zh-TW" altLang="zh-TW" b="1" dirty="0"/>
              <a:t>天份</a:t>
            </a:r>
            <a:r>
              <a:rPr lang="zh-TW" altLang="zh-TW" dirty="0"/>
              <a:t>，打架比男生還要兇狠。於是決定要訓練她們成為全國第一摔跤選手！過程中，三父女要擊敗的不只是比賽對手，還有</a:t>
            </a:r>
            <a:r>
              <a:rPr lang="zh-TW" altLang="zh-TW" b="1" dirty="0"/>
              <a:t>男尊女卑</a:t>
            </a:r>
            <a:r>
              <a:rPr lang="zh-TW" altLang="zh-TW" dirty="0"/>
              <a:t>的社會</a:t>
            </a:r>
            <a:r>
              <a:rPr lang="zh-TW" altLang="zh-TW" b="1" dirty="0"/>
              <a:t>觀念</a:t>
            </a:r>
            <a:r>
              <a:rPr lang="zh-TW" altLang="zh-TW" dirty="0"/>
              <a:t>、各種</a:t>
            </a:r>
            <a:r>
              <a:rPr lang="zh-TW" altLang="zh-TW" b="1" dirty="0"/>
              <a:t>攻擊性</a:t>
            </a:r>
            <a:r>
              <a:rPr lang="zh-TW" altLang="zh-TW" dirty="0"/>
              <a:t>的</a:t>
            </a:r>
            <a:r>
              <a:rPr lang="zh-TW" altLang="zh-TW" b="1" dirty="0"/>
              <a:t>輿論</a:t>
            </a:r>
            <a:r>
              <a:rPr lang="zh-TW" altLang="zh-TW" dirty="0"/>
              <a:t>及</a:t>
            </a:r>
            <a:r>
              <a:rPr lang="zh-TW" altLang="zh-TW" b="1" dirty="0"/>
              <a:t>歧視</a:t>
            </a:r>
            <a:r>
              <a:rPr lang="en-US" altLang="zh-TW" dirty="0"/>
              <a:t>......</a:t>
            </a:r>
            <a:r>
              <a:rPr lang="zh-TW" altLang="zh-TW" dirty="0"/>
              <a:t>他們最終能否戰勝一切，攜手邁向奪金之路？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95536" y="609329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天份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GB" altLang="zh-TW" dirty="0"/>
              <a:t>Talent	</a:t>
            </a:r>
            <a:r>
              <a:rPr lang="zh-TW" altLang="en-US" dirty="0"/>
              <a:t>摔跤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GB" altLang="zh-TW" dirty="0"/>
              <a:t>Wrestling	 </a:t>
            </a:r>
            <a:r>
              <a:rPr lang="zh-TW" altLang="en-US" dirty="0"/>
              <a:t>觀念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GB" altLang="zh-TW" dirty="0"/>
              <a:t>Concept	</a:t>
            </a:r>
            <a:r>
              <a:rPr lang="zh-TW" altLang="en-US" dirty="0"/>
              <a:t>攻擊性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GB" altLang="zh-TW" dirty="0"/>
              <a:t>Offensive </a:t>
            </a:r>
            <a:r>
              <a:rPr lang="zh-TW" altLang="en-US" dirty="0"/>
              <a:t>輿論 </a:t>
            </a:r>
            <a:r>
              <a:rPr lang="en-US" altLang="zh-TW" dirty="0"/>
              <a:t>-</a:t>
            </a:r>
            <a:r>
              <a:rPr lang="zh-TW" altLang="en-US" dirty="0"/>
              <a:t> </a:t>
            </a:r>
            <a:r>
              <a:rPr lang="en-US" altLang="zh-TW" dirty="0"/>
              <a:t>Public Opinion	</a:t>
            </a:r>
            <a:r>
              <a:rPr lang="zh-TW" altLang="en-US" dirty="0"/>
              <a:t>歧視 </a:t>
            </a:r>
            <a:r>
              <a:rPr lang="en-US" altLang="zh-TW" dirty="0"/>
              <a:t>-</a:t>
            </a:r>
            <a:r>
              <a:rPr lang="zh-TW" altLang="en-US" dirty="0"/>
              <a:t> </a:t>
            </a:r>
            <a:r>
              <a:rPr lang="en-GB" altLang="zh-TW" dirty="0"/>
              <a:t>Discrimination</a:t>
            </a:r>
            <a:endParaRPr lang="zh-TW" altLang="en-US" dirty="0"/>
          </a:p>
        </p:txBody>
      </p:sp>
      <p:pic>
        <p:nvPicPr>
          <p:cNvPr id="3074" name="Picture 2" descr="C:\Users\Yanny\AppData\Local\Microsoft\Windows\Temporary Internet Files\Content.IE5\16UMJ6QP\Old-Fashioned-Film-Camera-Ic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036734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sson 2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2</Template>
  <TotalTime>298</TotalTime>
  <Words>459</Words>
  <Application>Microsoft Office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Lucida Sans Unicode</vt:lpstr>
      <vt:lpstr>Verdana</vt:lpstr>
      <vt:lpstr>Wingdings 2</vt:lpstr>
      <vt:lpstr>Wingdings 3</vt:lpstr>
      <vt:lpstr>Lesson 2</vt:lpstr>
      <vt:lpstr>香港大學非華語學生支援計劃</vt:lpstr>
      <vt:lpstr>在本節課我們會 At this lesson we shall</vt:lpstr>
      <vt:lpstr>認識不同媒體</vt:lpstr>
      <vt:lpstr>認識各種電影類型 Movies</vt:lpstr>
      <vt:lpstr>調查我們看電影的習慣</vt:lpstr>
      <vt:lpstr>調查我們看電影的習慣</vt:lpstr>
      <vt:lpstr>調查我們看電影的習慣</vt:lpstr>
      <vt:lpstr>打死不離3父女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香港大學非華語學生支援計劃</dc:title>
  <dc:creator>李建安</dc:creator>
  <cp:lastModifiedBy>jojo1023</cp:lastModifiedBy>
  <cp:revision>31</cp:revision>
  <dcterms:created xsi:type="dcterms:W3CDTF">2017-11-14T06:15:25Z</dcterms:created>
  <dcterms:modified xsi:type="dcterms:W3CDTF">2019-03-05T04:52:08Z</dcterms:modified>
</cp:coreProperties>
</file>