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2029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44355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3435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9079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60531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23074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461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25006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5306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86771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65369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6793-2AF4-405F-94A3-100C236CD920}" type="datetimeFigureOut">
              <a:rPr lang="zh-HK" altLang="en-US" smtClean="0"/>
              <a:pPr/>
              <a:t>31/1/2018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4D76-E24A-4FDA-B019-FE5430B4FFA4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12983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21506" y="2420888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課題：工作與就業</a:t>
            </a:r>
            <a:endParaRPr lang="zh-HK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873324"/>
            <a:ext cx="7094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香港大學教育學院中文教育研究中心</a:t>
            </a:r>
          </a:p>
          <a:p>
            <a:pPr algn="ctr"/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非華語學生學習中文支援中心</a:t>
            </a:r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2017-18</a:t>
            </a:r>
            <a:endParaRPr lang="en-US" altLang="zh-TW" sz="3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8574" y="3284984"/>
            <a:ext cx="5754216" cy="321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61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9557" y="476672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練習五：聆聽</a:t>
            </a:r>
          </a:p>
          <a:p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同學留心觀看視聽材料，然後分</a:t>
            </a:r>
            <a:r>
              <a:rPr lang="en-US" altLang="zh-TW" sz="32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2 -3</a:t>
            </a:r>
            <a:r>
              <a:rPr lang="zh-TW" altLang="en-US" sz="32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人一組，討論以下問題，向全班同學滙報。</a:t>
            </a:r>
          </a:p>
          <a:p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為甚麼學生</a:t>
            </a:r>
            <a:r>
              <a:rPr lang="en-US" altLang="zh-TW" sz="3200" dirty="0" err="1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Kary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需要做</a:t>
            </a:r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份兼職？</a:t>
            </a: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這樣對她的學習帶來甚麼影響？</a:t>
            </a: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大學副校長支持學生</a:t>
            </a:r>
            <a:r>
              <a:rPr lang="en-US" altLang="zh-TW" sz="3200" dirty="0" err="1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Kary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的做法嗎？</a:t>
            </a:r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他有甚麼看法？</a:t>
            </a: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你對學生</a:t>
            </a:r>
            <a:r>
              <a:rPr lang="en-US" altLang="zh-TW" sz="3200" dirty="0" err="1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Kary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兼職有何看法？</a:t>
            </a: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視聽材料：大學「兼職王」 教授勸先專注學業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https://www.youtube.com/watch?v=s2UHtPa1w7Q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0143" y="2420888"/>
            <a:ext cx="152487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82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260648"/>
            <a:ext cx="93610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練習六：寫作</a:t>
            </a:r>
            <a:r>
              <a:rPr lang="en-US" altLang="zh-TW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–(2012 GCE Unit 2)</a:t>
            </a:r>
          </a:p>
          <a:p>
            <a:r>
              <a:rPr lang="en-US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Section C : Writing</a:t>
            </a:r>
          </a:p>
          <a:p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題目：中學生應該做兼職工作嗎？</a:t>
            </a:r>
            <a:endParaRPr lang="en-US" altLang="zh-TW" sz="32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談談自己的意見。</a:t>
            </a: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學習活動：</a:t>
            </a:r>
            <a:endParaRPr lang="en-US" altLang="zh-TW" sz="3200" dirty="0" smtClean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小組討論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試分組討論題目的提示問題，寫下要點，</a:t>
            </a:r>
            <a:endParaRPr lang="en-US" altLang="zh-TW" sz="3200" dirty="0" smtClean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向全班同學報告。</a:t>
            </a:r>
            <a:endParaRPr lang="en-US" altLang="zh-TW" sz="3200" dirty="0" smtClean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同儕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互評</a:t>
            </a:r>
            <a:endParaRPr lang="en-US" altLang="zh-TW" sz="3200" dirty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組別之間按</a:t>
            </a:r>
            <a:r>
              <a:rPr lang="zh-TW" altLang="en-US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內容、條理、扣題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三方面進行</a:t>
            </a:r>
            <a:endParaRPr lang="en-US" altLang="zh-TW" sz="3200" dirty="0" smtClean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互評給分。</a:t>
            </a:r>
          </a:p>
        </p:txBody>
      </p:sp>
      <p:pic>
        <p:nvPicPr>
          <p:cNvPr id="1026" name="Picture 2" descr="C:\Users\Yanny\AppData\Local\Microsoft\Windows\Temporary Internet Files\Content.IE5\G15XWIRF\neocreo-Round-Table-Discussi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700808"/>
            <a:ext cx="2803382" cy="1597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68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692696"/>
            <a:ext cx="813690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008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審題：圈出題目的關鍵字。</a:t>
            </a:r>
            <a:endParaRPr lang="en-US" altLang="zh-TW" sz="3200" dirty="0" smtClean="0">
              <a:solidFill>
                <a:srgbClr val="0080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endParaRPr lang="en-US" altLang="zh-TW" sz="3200" dirty="0" smtClean="0">
              <a:solidFill>
                <a:srgbClr val="7030A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en-US" altLang="zh-TW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lang="en-US" altLang="zh-TW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中學生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可以做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哪些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兼職工作？</a:t>
            </a:r>
          </a:p>
          <a:p>
            <a:r>
              <a:rPr lang="en-US" altLang="zh-TW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希望</a:t>
            </a:r>
            <a:r>
              <a:rPr lang="zh-TW" altLang="en-US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找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甚麼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樣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的兼職工作？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為甚麼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？</a:t>
            </a:r>
          </a:p>
          <a:p>
            <a:r>
              <a:rPr lang="en-US" altLang="zh-TW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如果你要在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假期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工作，你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父母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會</a:t>
            </a:r>
            <a:r>
              <a:rPr lang="zh-TW" altLang="en-US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不會</a:t>
            </a:r>
            <a:endParaRPr lang="en-US" altLang="zh-TW" sz="3200" dirty="0" smtClean="0">
              <a:solidFill>
                <a:srgbClr val="7030A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en-US" altLang="zh-TW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TW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反對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？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為甚麼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？</a:t>
            </a:r>
          </a:p>
          <a:p>
            <a:r>
              <a:rPr lang="en-US" altLang="zh-TW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你覺得中學生做兼職，</a:t>
            </a:r>
            <a:r>
              <a:rPr lang="zh-TW" altLang="en-US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</a:t>
            </a:r>
            <a:r>
              <a:rPr lang="zh-CN" altLang="en-US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甚</a:t>
            </a:r>
            <a:r>
              <a:rPr lang="zh-TW" altLang="en-US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麼</a:t>
            </a:r>
            <a:r>
              <a:rPr lang="zh-TW" altLang="en-US" sz="3200" dirty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好處</a:t>
            </a:r>
            <a:r>
              <a:rPr lang="zh-TW" altLang="en-US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和</a:t>
            </a:r>
            <a:endParaRPr lang="en-US" altLang="zh-TW" sz="3200" dirty="0" smtClean="0">
              <a:solidFill>
                <a:srgbClr val="7030A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en-US" altLang="zh-TW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TW" sz="3200" dirty="0" smtClean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壞處</a:t>
            </a:r>
            <a:r>
              <a:rPr lang="zh-TW" altLang="en-US" sz="3200" dirty="0">
                <a:solidFill>
                  <a:srgbClr val="7030A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？</a:t>
            </a:r>
          </a:p>
          <a:p>
            <a:endParaRPr lang="zh-TW" altLang="en-US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6653" y="4653136"/>
            <a:ext cx="320949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067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404664"/>
            <a:ext cx="82809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構思內容要點：想一想 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 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問題的答案</a:t>
            </a:r>
            <a:endParaRPr lang="en-US" altLang="zh-TW" sz="3200" dirty="0" smtClean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中學生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可以做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兼職工作？</a:t>
            </a:r>
          </a:p>
          <a:p>
            <a:r>
              <a:rPr lang="zh-HK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HK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HK" sz="32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HK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哪些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舉出職業名稱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的兼職工作？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HK" sz="3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：工作的職責</a:t>
            </a:r>
            <a:endParaRPr lang="en-US" altLang="zh-TW" sz="3200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為甚麼：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你選擇這份兼職的原因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 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抱負、興趣、環境、待遇、機會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prstClr val="black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1053" y="1124744"/>
            <a:ext cx="197485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708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88640"/>
            <a:ext cx="856895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如果你要在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假期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工作，你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會不會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反對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HK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HK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假期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週末、長假期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父母會不會反對：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贊成 </a:t>
            </a:r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反對</a:t>
            </a:r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lvl="0"/>
            <a:r>
              <a:rPr lang="zh-HK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為甚麼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從父母的角度思考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你覺得中學生做兼職，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CN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壞處</a:t>
            </a:r>
            <a:r>
              <a:rPr lang="zh-TW" altLang="en-US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</a:p>
          <a:p>
            <a:pPr lvl="0"/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好處、壞處：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對自己好和壞的影響</a:t>
            </a:r>
            <a:endParaRPr lang="en-US" altLang="zh-TW" sz="32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2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lvl="0"/>
            <a:r>
              <a:rPr lang="en-US" altLang="zh-TW" sz="32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從以下的角度思考 </a:t>
            </a:r>
            <a:r>
              <a:rPr lang="zh-TW" altLang="en-US" sz="3200" dirty="0" smtClean="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 </a:t>
            </a:r>
            <a:endParaRPr lang="en-US" altLang="zh-TW" sz="3200" dirty="0" smtClean="0">
              <a:solidFill>
                <a:srgbClr val="008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3"/>
            </a:endParaRPr>
          </a:p>
          <a:p>
            <a:pPr lvl="0"/>
            <a:r>
              <a:rPr lang="en-US" altLang="zh-TW" sz="3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</a:t>
            </a:r>
            <a:r>
              <a:rPr lang="zh-TW" altLang="en-US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交友、學業、金錢物質、時間分配、</a:t>
            </a:r>
            <a:endParaRPr lang="en-US" altLang="zh-TW" sz="3200" dirty="0" smtClean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3"/>
            </a:endParaRPr>
          </a:p>
          <a:p>
            <a:pPr lvl="0"/>
            <a:r>
              <a:rPr lang="en-US" altLang="zh-TW" sz="3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</a:t>
            </a:r>
            <a:r>
              <a:rPr lang="zh-TW" altLang="en-US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個人成長、社會經驗</a:t>
            </a:r>
            <a:r>
              <a:rPr lang="en-US" altLang="zh-TW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……               </a:t>
            </a:r>
            <a:r>
              <a:rPr lang="zh-TW" altLang="en-US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</a:t>
            </a:r>
            <a:endParaRPr lang="en-US" altLang="zh-TW" sz="3200" dirty="0" smtClean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3"/>
            </a:endParaRPr>
          </a:p>
          <a:p>
            <a:pPr lvl="0"/>
            <a:r>
              <a:rPr lang="en-US" altLang="zh-TW" sz="3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</a:t>
            </a:r>
            <a:r>
              <a:rPr lang="en-US" altLang="zh-TW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</a:t>
            </a:r>
          </a:p>
          <a:p>
            <a:pPr lvl="0"/>
            <a:r>
              <a:rPr lang="en-US" altLang="zh-TW" sz="3200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</a:t>
            </a:r>
            <a:r>
              <a:rPr lang="en-US" altLang="zh-TW" sz="3200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3"/>
              </a:rPr>
              <a:t>                 </a:t>
            </a:r>
            <a:endParaRPr lang="zh-TW" altLang="en-US" sz="3200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950"/>
          <a:stretch/>
        </p:blipFill>
        <p:spPr bwMode="auto">
          <a:xfrm>
            <a:off x="7236296" y="748433"/>
            <a:ext cx="1440160" cy="236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5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764704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00800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答題錦囊：</a:t>
            </a:r>
            <a:endParaRPr lang="en-US" altLang="zh-TW" sz="3200" dirty="0" smtClean="0">
              <a:solidFill>
                <a:srgbClr val="008000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en-US" altLang="zh-TW" sz="3600" dirty="0" smtClean="0">
                <a:solidFill>
                  <a:srgbClr val="00800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 Writing examination(GCE </a:t>
            </a:r>
            <a:r>
              <a:rPr lang="en-US" altLang="zh-TW" sz="3600" dirty="0">
                <a:solidFill>
                  <a:srgbClr val="00800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AS)</a:t>
            </a:r>
            <a:endParaRPr lang="en-US" altLang="zh-TW" sz="3600" dirty="0" smtClean="0">
              <a:solidFill>
                <a:srgbClr val="008000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1.</a:t>
            </a:r>
            <a:r>
              <a:rPr lang="zh-TW" altLang="en-US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字數必須為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180-200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字</a:t>
            </a:r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2.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首段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 + 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尾段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(30-40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字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、內文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(160-180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字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)</a:t>
            </a:r>
          </a:p>
          <a:p>
            <a:endParaRPr lang="en-US" altLang="zh-TW" sz="3200" dirty="0" smtClean="0">
              <a:solidFill>
                <a:srgbClr val="FF0066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3.</a:t>
            </a:r>
            <a:r>
              <a:rPr lang="zh-TW" altLang="en-US" sz="3200" dirty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每段之間要</a:t>
            </a:r>
            <a:r>
              <a:rPr lang="zh-TW" altLang="en-US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有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銜接</a:t>
            </a:r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(link)</a:t>
            </a:r>
          </a:p>
          <a:p>
            <a:endParaRPr lang="en-US" altLang="zh-TW" sz="3200" dirty="0" smtClean="0">
              <a:solidFill>
                <a:srgbClr val="002060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en-US" altLang="zh-TW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4.</a:t>
            </a:r>
            <a:r>
              <a:rPr lang="zh-TW" altLang="en-US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針對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en-US" altLang="zh-TW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4 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個提示</a:t>
            </a:r>
            <a:r>
              <a:rPr lang="en-US" altLang="zh-TW" sz="2500" dirty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(responded to all 4 bullet points)</a:t>
            </a:r>
          </a:p>
          <a:p>
            <a:r>
              <a:rPr lang="zh-TW" altLang="en-US" sz="32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  寫</a:t>
            </a:r>
            <a:r>
              <a:rPr lang="zh-TW" altLang="en-US" sz="3200" dirty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個人看法、</a:t>
            </a:r>
            <a:r>
              <a:rPr lang="zh-TW" altLang="en-US" sz="3200" dirty="0" smtClean="0">
                <a:solidFill>
                  <a:srgbClr val="FF0066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分析</a:t>
            </a:r>
            <a:r>
              <a:rPr lang="en-US" altLang="zh-TW" sz="30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(opinions</a:t>
            </a:r>
            <a:r>
              <a:rPr lang="zh-TW" altLang="en-US" sz="30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、</a:t>
            </a:r>
            <a:r>
              <a:rPr lang="en-US" altLang="zh-TW" sz="3000" dirty="0" smtClean="0">
                <a:solidFill>
                  <a:srgbClr val="002060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point of view)</a:t>
            </a:r>
            <a:endParaRPr lang="zh-TW" altLang="en-US" sz="3000" dirty="0">
              <a:solidFill>
                <a:srgbClr val="002060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endParaRPr lang="zh-TW" alt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43" r="12877" b="12353"/>
          <a:stretch/>
        </p:blipFill>
        <p:spPr bwMode="auto">
          <a:xfrm>
            <a:off x="7016816" y="188640"/>
            <a:ext cx="1947672" cy="217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045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508</Words>
  <Application>Microsoft Office PowerPoint</Application>
  <PresentationFormat>如螢幕大小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check</dc:creator>
  <cp:lastModifiedBy>JoJo</cp:lastModifiedBy>
  <cp:revision>19</cp:revision>
  <dcterms:created xsi:type="dcterms:W3CDTF">2017-11-03T05:40:08Z</dcterms:created>
  <dcterms:modified xsi:type="dcterms:W3CDTF">2018-01-31T02:01:57Z</dcterms:modified>
</cp:coreProperties>
</file>