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4384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2106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6029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60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522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25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221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68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27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988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5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46E6-B8C1-AD40-8F3C-954DF267AE3E}" type="datetimeFigureOut">
              <a:rPr kumimoji="1" lang="zh-TW" altLang="en-US" smtClean="0"/>
              <a:t>2018/1/26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5717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17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GCSE </a:t>
            </a: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說話考試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評分</a:t>
            </a:r>
            <a:r>
              <a:rPr lang="zh-TW" altLang="zh-TW" sz="48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要求 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endParaRPr kumimoji="1" lang="zh-TW" altLang="en-US" sz="48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" name="橢圓圖說文字 4"/>
          <p:cNvSpPr/>
          <p:nvPr/>
        </p:nvSpPr>
        <p:spPr>
          <a:xfrm>
            <a:off x="2794000" y="3987800"/>
            <a:ext cx="3670300" cy="13462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4000" b="1" dirty="0" smtClean="0"/>
              <a:t>......</a:t>
            </a:r>
            <a:endParaRPr kumimoji="1"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666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75967"/>
          </a:xfrm>
        </p:spPr>
        <p:txBody>
          <a:bodyPr>
            <a:normAutofit fontScale="90000"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Content &amp; responses</a:t>
            </a:r>
            <a:r>
              <a:rPr kumimoji="1" lang="zh-TW" altLang="en-US" dirty="0" smtClean="0">
                <a:latin typeface="Times New Roman"/>
                <a:cs typeface="Times New Roman"/>
              </a:rPr>
              <a:t> 內容及回應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1723072"/>
            <a:ext cx="6598016" cy="4474528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內容豐富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/ </a:t>
            </a:r>
            <a:r>
              <a:rPr kumimoji="1" lang="zh-TW" altLang="en-US" sz="4000" dirty="0" smtClean="0">
                <a:solidFill>
                  <a:srgbClr val="FF0000"/>
                </a:solidFill>
              </a:rPr>
              <a:t>充實</a:t>
            </a:r>
            <a:endParaRPr kumimoji="1" lang="en-US" altLang="zh-TW" sz="4000" dirty="0" smtClean="0">
              <a:solidFill>
                <a:srgbClr val="FF0000"/>
              </a:solidFill>
            </a:endParaRPr>
          </a:p>
          <a:p>
            <a:pPr algn="l"/>
            <a:r>
              <a:rPr kumimoji="1" lang="en-US" altLang="zh-TW" sz="3600" dirty="0">
                <a:solidFill>
                  <a:srgbClr val="FF0000"/>
                </a:solidFill>
              </a:rPr>
              <a:t> </a:t>
            </a:r>
            <a:r>
              <a:rPr kumimoji="1" lang="en-US" altLang="zh-TW" sz="3600" dirty="0" smtClean="0">
                <a:solidFill>
                  <a:srgbClr val="FF0000"/>
                </a:solidFill>
              </a:rPr>
              <a:t>  </a:t>
            </a:r>
            <a:r>
              <a:rPr kumimoji="1" lang="en-US" altLang="zh-TW" sz="3600" b="1" dirty="0" smtClean="0">
                <a:solidFill>
                  <a:srgbClr val="FF0000"/>
                </a:solidFill>
              </a:rPr>
              <a:t> 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(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comprehensive </a:t>
            </a:r>
            <a:r>
              <a:rPr lang="en-US" altLang="zh-TW" sz="3600" b="1" dirty="0">
                <a:solidFill>
                  <a:srgbClr val="800000"/>
                </a:solidFill>
                <a:latin typeface="+mn-ea"/>
              </a:rPr>
              <a:t>and detailed 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information)</a:t>
            </a:r>
            <a:endParaRPr kumimoji="1" lang="en-US" altLang="zh-TW" sz="3600" b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能表達和解釋不同方面的意見</a:t>
            </a:r>
            <a:endParaRPr kumimoji="1" lang="en-US" altLang="zh-TW" sz="4000" dirty="0" smtClean="0">
              <a:solidFill>
                <a:srgbClr val="FF0000"/>
              </a:solidFill>
            </a:endParaRPr>
          </a:p>
          <a:p>
            <a:pPr algn="l"/>
            <a:r>
              <a:rPr lang="en-US" altLang="zh-TW" sz="3300" dirty="0" smtClean="0">
                <a:latin typeface="+mn-ea"/>
              </a:rPr>
              <a:t>    </a:t>
            </a:r>
            <a:r>
              <a:rPr lang="en-US" altLang="zh-TW" sz="27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(able to express </a:t>
            </a:r>
            <a:r>
              <a:rPr lang="en-US" altLang="zh-TW" sz="2700" b="1" dirty="0">
                <a:solidFill>
                  <a:srgbClr val="800000"/>
                </a:solidFill>
                <a:latin typeface="+mn-ea"/>
              </a:rPr>
              <a:t>and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explain </a:t>
            </a:r>
            <a:r>
              <a:rPr lang="en-US" altLang="zh-TW" sz="2700" b="1" dirty="0">
                <a:solidFill>
                  <a:srgbClr val="800000"/>
                </a:solidFill>
                <a:latin typeface="+mn-ea"/>
              </a:rPr>
              <a:t>a range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of ideas and </a:t>
            </a:r>
            <a:r>
              <a:rPr lang="en-US" altLang="zh-TW" sz="2700" b="1" dirty="0">
                <a:solidFill>
                  <a:srgbClr val="800000"/>
                </a:solidFill>
                <a:latin typeface="+mn-ea"/>
              </a:rPr>
              <a:t>points of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view)</a:t>
            </a:r>
            <a:endParaRPr kumimoji="1" lang="en-US" altLang="zh-TW" sz="2700" b="1" dirty="0" smtClean="0">
              <a:solidFill>
                <a:srgbClr val="80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互動良好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(good interaction)</a:t>
            </a: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有自信心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(speaks confidently)</a:t>
            </a: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主動回應和發展話題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kumimoji="1" lang="en-US" altLang="zh-TW" sz="3600" dirty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TW" sz="3600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kumimoji="1" lang="en-US" altLang="zh-TW" sz="34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TW" sz="3400" b="1" dirty="0" smtClean="0">
                <a:solidFill>
                  <a:srgbClr val="800000"/>
                </a:solidFill>
                <a:latin typeface="+mn-ea"/>
              </a:rPr>
              <a:t>(</a:t>
            </a:r>
            <a:r>
              <a:rPr lang="en-US" altLang="zh-TW" sz="3400" b="1" dirty="0" smtClean="0">
                <a:solidFill>
                  <a:srgbClr val="800000"/>
                </a:solidFill>
                <a:latin typeface="+mn-ea"/>
              </a:rPr>
              <a:t>takes </a:t>
            </a:r>
            <a:r>
              <a:rPr lang="en-US" altLang="zh-TW" sz="3400" b="1" dirty="0">
                <a:solidFill>
                  <a:srgbClr val="800000"/>
                </a:solidFill>
                <a:latin typeface="+mn-ea"/>
              </a:rPr>
              <a:t>initiative and develops elaborate </a:t>
            </a:r>
            <a:r>
              <a:rPr lang="en-US" altLang="zh-TW" sz="3400" b="1" dirty="0" smtClean="0">
                <a:solidFill>
                  <a:srgbClr val="800000"/>
                </a:solidFill>
                <a:latin typeface="+mn-ea"/>
              </a:rPr>
              <a:t>responses)</a:t>
            </a:r>
            <a:endParaRPr kumimoji="1" lang="en-US" altLang="zh-TW" sz="3400" b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懂得應變</a:t>
            </a:r>
            <a:endParaRPr kumimoji="1" lang="en-US" altLang="zh-TW" sz="4000" dirty="0" smtClean="0">
              <a:solidFill>
                <a:srgbClr val="FF0000"/>
              </a:solidFill>
            </a:endParaRPr>
          </a:p>
          <a:p>
            <a:pPr algn="l"/>
            <a:r>
              <a:rPr kumimoji="1" lang="en-US" altLang="zh-TW" sz="3600" dirty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TW" sz="3600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 (</a:t>
            </a:r>
            <a:r>
              <a:rPr lang="en-US" altLang="zh-TW" sz="3600" b="1" dirty="0">
                <a:solidFill>
                  <a:srgbClr val="800000"/>
                </a:solidFill>
                <a:latin typeface="+mn-ea"/>
              </a:rPr>
              <a:t>a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ble </a:t>
            </a:r>
            <a:r>
              <a:rPr lang="en-US" altLang="zh-TW" sz="3600" b="1" dirty="0">
                <a:solidFill>
                  <a:srgbClr val="800000"/>
                </a:solidFill>
                <a:latin typeface="+mn-ea"/>
              </a:rPr>
              <a:t>to deal with unpredictable 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elements)</a:t>
            </a:r>
            <a:endParaRPr lang="en-US" altLang="zh-TW" sz="3600" b="1" dirty="0">
              <a:solidFill>
                <a:srgbClr val="800000"/>
              </a:solidFill>
              <a:latin typeface="+mn-ea"/>
            </a:endParaRPr>
          </a:p>
          <a:p>
            <a:pPr algn="l"/>
            <a:endParaRPr kumimoji="1" lang="en-US" altLang="zh-TW" sz="3600" dirty="0" smtClean="0">
              <a:solidFill>
                <a:srgbClr val="FF0000"/>
              </a:solidFill>
            </a:endParaRPr>
          </a:p>
          <a:p>
            <a:pPr algn="l"/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178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75967"/>
          </a:xfrm>
        </p:spPr>
        <p:txBody>
          <a:bodyPr>
            <a:normAutofit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Range of Language</a:t>
            </a: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zh-TW" altLang="en-US" dirty="0" smtClean="0">
                <a:latin typeface="Times New Roman"/>
                <a:cs typeface="Times New Roman"/>
              </a:rPr>
              <a:t>語言範圍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1942505"/>
            <a:ext cx="6598016" cy="4173651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8000"/>
                </a:solidFill>
              </a:rPr>
              <a:t>能用不同的詞語和句式</a:t>
            </a:r>
            <a:endParaRPr kumimoji="1" lang="en-US" altLang="zh-TW" sz="3600" dirty="0" smtClean="0">
              <a:solidFill>
                <a:srgbClr val="008000"/>
              </a:solidFill>
            </a:endParaRPr>
          </a:p>
          <a:p>
            <a:pPr algn="l"/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(Uses </a:t>
            </a:r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wide range of appropriate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vocabulary</a:t>
            </a:r>
          </a:p>
          <a:p>
            <a:pPr algn="l"/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 </a:t>
            </a:r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and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structures) </a:t>
            </a:r>
          </a:p>
          <a:p>
            <a:pPr algn="l"/>
            <a:endParaRPr kumimoji="1" lang="en-US" altLang="zh-TW" sz="3600" dirty="0">
              <a:solidFill>
                <a:srgbClr val="008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8000"/>
                </a:solidFill>
              </a:rPr>
              <a:t>運用不同的時態</a:t>
            </a:r>
            <a:endParaRPr kumimoji="1" lang="en-US" altLang="zh-TW" sz="3600" dirty="0" smtClean="0">
              <a:solidFill>
                <a:srgbClr val="008000"/>
              </a:solidFill>
            </a:endParaRPr>
          </a:p>
          <a:p>
            <a:pPr algn="l"/>
            <a:r>
              <a:rPr lang="en-US" altLang="zh-TW" sz="2800" dirty="0" smtClean="0">
                <a:solidFill>
                  <a:srgbClr val="31859C"/>
                </a:solidFill>
                <a:latin typeface="+mn-ea"/>
              </a:rPr>
              <a:t>     </a:t>
            </a:r>
            <a:r>
              <a:rPr lang="en-US" altLang="zh-TW" sz="2800" b="1" dirty="0" smtClean="0">
                <a:solidFill>
                  <a:srgbClr val="31859C"/>
                </a:solidFill>
                <a:latin typeface="+mn-ea"/>
              </a:rPr>
              <a:t>(use </a:t>
            </a:r>
            <a:r>
              <a:rPr lang="en-US" altLang="zh-TW" sz="2800" b="1" dirty="0">
                <a:solidFill>
                  <a:srgbClr val="31859C"/>
                </a:solidFill>
                <a:latin typeface="+mn-ea"/>
              </a:rPr>
              <a:t>of different </a:t>
            </a:r>
            <a:r>
              <a:rPr lang="en-US" altLang="zh-TW" sz="2800" b="1" dirty="0" smtClean="0">
                <a:solidFill>
                  <a:srgbClr val="31859C"/>
                </a:solidFill>
                <a:latin typeface="+mn-ea"/>
              </a:rPr>
              <a:t>tenses)</a:t>
            </a:r>
            <a:endParaRPr lang="en-US" altLang="zh-TW" sz="2800" b="1" dirty="0">
              <a:solidFill>
                <a:srgbClr val="31859C"/>
              </a:solidFill>
              <a:latin typeface="+mn-ea"/>
            </a:endParaRPr>
          </a:p>
          <a:p>
            <a:pPr algn="l"/>
            <a:endParaRPr kumimoji="1" lang="en-US" altLang="zh-TW" sz="3600" dirty="0" smtClean="0">
              <a:solidFill>
                <a:srgbClr val="008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65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75967"/>
          </a:xfrm>
        </p:spPr>
        <p:txBody>
          <a:bodyPr>
            <a:normAutofit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Accuracy </a:t>
            </a:r>
            <a:r>
              <a:rPr kumimoji="1" lang="zh-TW" altLang="en-US" dirty="0" smtClean="0">
                <a:latin typeface="Times New Roman"/>
                <a:cs typeface="Times New Roman"/>
              </a:rPr>
              <a:t>準確性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1942505"/>
            <a:ext cx="6598016" cy="4173651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00FF"/>
                </a:solidFill>
              </a:rPr>
              <a:t>表達流暢</a:t>
            </a:r>
            <a:endParaRPr kumimoji="1" lang="en-US" altLang="zh-TW" sz="3600" dirty="0" smtClean="0">
              <a:solidFill>
                <a:srgbClr val="0000FF"/>
              </a:solidFill>
            </a:endParaRPr>
          </a:p>
          <a:p>
            <a:pPr algn="l"/>
            <a:r>
              <a:rPr kumimoji="1" lang="zh-TW" altLang="en-US" sz="3600" dirty="0" smtClean="0">
                <a:solidFill>
                  <a:srgbClr val="0000FF"/>
                </a:solidFill>
              </a:rPr>
              <a:t>   </a:t>
            </a:r>
            <a:r>
              <a:rPr kumimoji="1" lang="zh-TW" altLang="en-US" dirty="0" smtClean="0">
                <a:solidFill>
                  <a:srgbClr val="0000FF"/>
                </a:solidFill>
              </a:rPr>
              <a:t> </a:t>
            </a:r>
            <a:r>
              <a:rPr kumimoji="1" lang="en-US" altLang="zh-TW" b="1" dirty="0" smtClean="0">
                <a:solidFill>
                  <a:srgbClr val="000090"/>
                </a:solidFill>
                <a:latin typeface="+mn-ea"/>
              </a:rPr>
              <a:t>(accurate and fluent)</a:t>
            </a:r>
          </a:p>
          <a:p>
            <a:pPr algn="l"/>
            <a:endParaRPr kumimoji="1" lang="en-US" altLang="zh-TW" dirty="0" smtClean="0">
              <a:solidFill>
                <a:srgbClr val="000090"/>
              </a:solidFill>
              <a:latin typeface="+mn-ea"/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00FF"/>
                </a:solidFill>
              </a:rPr>
              <a:t>發音正確</a:t>
            </a:r>
            <a:r>
              <a:rPr kumimoji="1" lang="en-US" altLang="zh-TW" sz="3600" dirty="0">
                <a:solidFill>
                  <a:srgbClr val="0000FF"/>
                </a:solidFill>
              </a:rPr>
              <a:t> </a:t>
            </a:r>
            <a:endParaRPr kumimoji="1" lang="en-US" altLang="zh-TW" sz="3600" dirty="0" smtClean="0">
              <a:solidFill>
                <a:srgbClr val="0000FF"/>
              </a:solidFill>
            </a:endParaRPr>
          </a:p>
          <a:p>
            <a:pPr algn="l"/>
            <a:r>
              <a:rPr kumimoji="1" lang="en-US" altLang="zh-TW" sz="2800" dirty="0" smtClean="0">
                <a:solidFill>
                  <a:srgbClr val="000090"/>
                </a:solidFill>
                <a:latin typeface="+mn-ea"/>
              </a:rPr>
              <a:t>     </a:t>
            </a:r>
            <a:r>
              <a:rPr kumimoji="1" lang="en-US" altLang="zh-TW" b="1" dirty="0" smtClean="0">
                <a:solidFill>
                  <a:srgbClr val="000090"/>
                </a:solidFill>
                <a:latin typeface="+mn-ea"/>
              </a:rPr>
              <a:t>(</a:t>
            </a:r>
            <a:r>
              <a:rPr lang="en-US" altLang="zh-TW" b="1" dirty="0" smtClean="0">
                <a:solidFill>
                  <a:srgbClr val="000090"/>
                </a:solidFill>
                <a:latin typeface="+mn-ea"/>
              </a:rPr>
              <a:t>good </a:t>
            </a:r>
            <a:r>
              <a:rPr lang="en-US" altLang="zh-TW" b="1" dirty="0">
                <a:solidFill>
                  <a:srgbClr val="000090"/>
                </a:solidFill>
                <a:latin typeface="+mn-ea"/>
              </a:rPr>
              <a:t>pronunciation and </a:t>
            </a:r>
            <a:r>
              <a:rPr lang="en-US" altLang="zh-TW" b="1" dirty="0" smtClean="0">
                <a:solidFill>
                  <a:srgbClr val="000090"/>
                </a:solidFill>
                <a:latin typeface="+mn-ea"/>
              </a:rPr>
              <a:t>intonation)</a:t>
            </a:r>
            <a:r>
              <a:rPr lang="en-US" altLang="zh-TW" b="1" dirty="0" smtClean="0">
                <a:solidFill>
                  <a:srgbClr val="000090"/>
                </a:solidFill>
              </a:rPr>
              <a:t> </a:t>
            </a:r>
            <a:endParaRPr lang="en-US" altLang="zh-TW" b="1" dirty="0">
              <a:solidFill>
                <a:srgbClr val="000090"/>
              </a:solidFill>
            </a:endParaRPr>
          </a:p>
          <a:p>
            <a:pPr algn="l"/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39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138</Words>
  <Application>Microsoft Office PowerPoint</Application>
  <PresentationFormat>如螢幕大小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  <vt:lpstr>Content &amp; responses 內容及回應</vt:lpstr>
      <vt:lpstr>Range of Language 語言範圍</vt:lpstr>
      <vt:lpstr>Accuracy 準確性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&amp; responses 內容及回應</dc:title>
  <dc:creator>Carol T</dc:creator>
  <cp:lastModifiedBy>cacler</cp:lastModifiedBy>
  <cp:revision>8</cp:revision>
  <dcterms:created xsi:type="dcterms:W3CDTF">2017-01-05T06:03:02Z</dcterms:created>
  <dcterms:modified xsi:type="dcterms:W3CDTF">2018-01-26T01:59:29Z</dcterms:modified>
</cp:coreProperties>
</file>