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91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09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82426" autoAdjust="0"/>
  </p:normalViewPr>
  <p:slideViewPr>
    <p:cSldViewPr snapToGrid="0">
      <p:cViewPr varScale="1">
        <p:scale>
          <a:sx n="74" d="100"/>
          <a:sy n="74" d="100"/>
        </p:scale>
        <p:origin x="-114" y="-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zh-TW" sz="1200"/>
            </a:lvl1pPr>
          </a:lstStyle>
          <a:p>
            <a:fld id="{2BCAFC7A-71DD-4C2C-B63D-60FDC7DD5449}" type="datetimeFigureOut">
              <a:rPr lang="en-US" altLang="zh-TW" smtClean="0"/>
              <a:pPr/>
              <a:t>5/30/2018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zh-TW" sz="1200"/>
            </a:lvl1pPr>
          </a:lstStyle>
          <a:p>
            <a:fld id="{DA6FC261-E491-4C42-A663-B95247CC46D9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zh-TW" sz="1200"/>
            </a:lvl1pPr>
          </a:lstStyle>
          <a:p>
            <a:fld id="{D85ECAFD-F005-4163-B10D-85806DC43F93}" type="datetimeFigureOut">
              <a:rPr/>
              <a:pPr/>
              <a:t>23/5/2018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zh-TW" sz="1200"/>
            </a:lvl1pPr>
          </a:lstStyle>
          <a:p>
            <a:fld id="{333E963C-1534-4F8D-B2A7-66D81AA2595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altLang="zh-HK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24854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 latinLnBrk="0">
              <a:defRPr lang="zh-TW" sz="7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 latinLnBrk="0">
              <a:buNone/>
              <a:defRPr lang="zh-TW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 latinLnBrk="0">
              <a:defRPr lang="zh-TW"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2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latinLnBrk="0">
              <a:defRPr lang="zh-TW" sz="14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r" latinLnBrk="0">
              <a:defRPr lang="zh-TW" sz="12200" b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TW"/>
              <a:t>"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r" latinLnBrk="0">
              <a:defRPr lang="zh-TW" sz="12200" b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TW"/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 latinLnBrk="0">
              <a:defRPr lang="zh-TW"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 latinLnBrk="0">
              <a:buNone/>
              <a:defRPr lang="zh-TW"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800" b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24897" y="958215"/>
            <a:ext cx="15195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r" latinLnBrk="0">
              <a:defRPr lang="zh-TW" sz="12200" b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「</a:t>
            </a:r>
            <a:endParaRPr lang="zh-TW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326535" y="2983230"/>
            <a:ext cx="9562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lvl="0" algn="r" latinLnBrk="0">
              <a:defRPr lang="zh-TW" sz="12200" b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zh-TW" altLang="en-US" dirty="0" smtClean="0"/>
              <a:t>」</a:t>
            </a:r>
            <a:endParaRPr 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zh-TW" sz="3600" b="0" kern="1200" cap="none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字版面配置區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 sz="4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文字版面配置區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圖片版面配置區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0" name="圖片版面配置區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1" name="圖片版面配置區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cxnSp>
        <p:nvCxnSpPr>
          <p:cNvPr id="19" name="直線接點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 latinLnBrk="0">
              <a:defRPr lang="zh-TW"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 latinLnBrk="0">
              <a:buNone/>
              <a:defRPr lang="zh-TW"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/>
              <a:pPr/>
              <a:t>23/5/2018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zh-TW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/>
              <a:pPr/>
              <a:t>23/5/2018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7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 latinLnBrk="0">
              <a:defRPr lang="zh-TW"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 latinLnBrk="0">
              <a:defRPr lang="zh-TW"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/>
              <a:pPr/>
              <a:t>23/5/2018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橢圓形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latinLnBrk="0">
              <a:defRPr lang="zh-TW" sz="1100" b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/>
              <a:pPr/>
              <a:t>23/5/2018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100" b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latinLnBrk="0">
              <a:defRPr lang="zh-TW" sz="2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/>
              <a:pPr/>
              <a:t>‹#›</a:t>
            </a:fld>
            <a:endParaRPr 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zh-TW" sz="4200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lang="zh-TW">
          <a:solidFill>
            <a:schemeClr val="tx2"/>
          </a:solidFill>
        </a:defRPr>
      </a:lvl2pPr>
      <a:lvl3pPr eaLnBrk="1" latinLnBrk="0" hangingPunct="1">
        <a:defRPr lang="zh-TW">
          <a:solidFill>
            <a:schemeClr val="tx2"/>
          </a:solidFill>
        </a:defRPr>
      </a:lvl3pPr>
      <a:lvl4pPr eaLnBrk="1" latinLnBrk="0" hangingPunct="1">
        <a:defRPr lang="zh-TW">
          <a:solidFill>
            <a:schemeClr val="tx2"/>
          </a:solidFill>
        </a:defRPr>
      </a:lvl4pPr>
      <a:lvl5pPr eaLnBrk="1" latinLnBrk="0" hangingPunct="1">
        <a:defRPr lang="zh-TW">
          <a:solidFill>
            <a:schemeClr val="tx2"/>
          </a:solidFill>
        </a:defRPr>
      </a:lvl5pPr>
      <a:lvl6pPr eaLnBrk="1" latinLnBrk="0" hangingPunct="1">
        <a:defRPr lang="zh-TW">
          <a:solidFill>
            <a:schemeClr val="tx2"/>
          </a:solidFill>
        </a:defRPr>
      </a:lvl6pPr>
      <a:lvl7pPr eaLnBrk="1" latinLnBrk="0" hangingPunct="1">
        <a:defRPr lang="zh-TW">
          <a:solidFill>
            <a:schemeClr val="tx2"/>
          </a:solidFill>
        </a:defRPr>
      </a:lvl7pPr>
      <a:lvl8pPr eaLnBrk="1" latinLnBrk="0" hangingPunct="1">
        <a:defRPr lang="zh-TW">
          <a:solidFill>
            <a:schemeClr val="tx2"/>
          </a:solidFill>
        </a:defRPr>
      </a:lvl8pPr>
      <a:lvl9pPr eaLnBrk="1" latinLnBrk="0" hangingPunct="1">
        <a:defRPr lang="zh-TW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2000" b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800" b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600" b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400" b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400" b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200" b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200" b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200" b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zh-TW" sz="1200" b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zh-TW"/>
      </a:defPPr>
      <a:lvl1pPr marL="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V7ZH18Fc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</a:t>
            </a:r>
            <a:r>
              <a:rPr lang="zh-TW" altLang="en-US" dirty="0"/>
              <a:t>華語學生中文輔導班</a:t>
            </a:r>
            <a:br>
              <a:rPr lang="zh-TW" altLang="en-US" dirty="0"/>
            </a:br>
            <a:r>
              <a:rPr lang="en-US" altLang="zh-TW" dirty="0" smtClean="0"/>
              <a:t>SSP </a:t>
            </a:r>
            <a:r>
              <a:rPr lang="en-US" altLang="zh-TW" dirty="0"/>
              <a:t>CSBS</a:t>
            </a:r>
            <a:br>
              <a:rPr lang="en-US" altLang="zh-TW" dirty="0"/>
            </a:br>
            <a:r>
              <a:rPr lang="en-US" altLang="zh-TW" dirty="0"/>
              <a:t>2017—2018</a:t>
            </a:r>
            <a:r>
              <a:rPr lang="zh-TW" altLang="en-US" dirty="0" smtClean="0"/>
              <a:t>年度 </a:t>
            </a:r>
            <a:r>
              <a:rPr lang="en-US" altLang="zh-TW" dirty="0"/>
              <a:t>(BEST_LP_</a:t>
            </a:r>
            <a:r>
              <a:rPr lang="zh-HK" altLang="en-US" dirty="0"/>
              <a:t>附件</a:t>
            </a:r>
            <a:r>
              <a:rPr lang="en-US" altLang="zh-HK" dirty="0" smtClean="0"/>
              <a:t>1</a:t>
            </a:r>
            <a:r>
              <a:rPr lang="en-US" altLang="zh-TW" dirty="0" smtClean="0"/>
              <a:t>)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教學</a:t>
            </a:r>
            <a:r>
              <a:rPr lang="zh-TW" altLang="en-US" dirty="0" smtClean="0"/>
              <a:t>設計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SSP</a:t>
            </a:r>
            <a:r>
              <a:rPr lang="zh-TW" altLang="en-US" dirty="0"/>
              <a:t>班第一組</a:t>
            </a:r>
            <a:r>
              <a:rPr lang="en-US" altLang="zh-TW" dirty="0"/>
              <a:t>A(</a:t>
            </a:r>
            <a:r>
              <a:rPr lang="zh-TW" altLang="en-US" dirty="0"/>
              <a:t>原校中一、二級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任教導師：</a:t>
            </a:r>
            <a:r>
              <a:rPr lang="zh-TW" altLang="en-US" dirty="0" smtClean="0"/>
              <a:t>黃</a:t>
            </a:r>
            <a:r>
              <a:rPr lang="zh-CN" altLang="en-US" dirty="0" smtClean="0"/>
              <a:t>老師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課    題</a:t>
            </a:r>
            <a:r>
              <a:rPr lang="en-US" altLang="zh-TW" dirty="0"/>
              <a:t>: </a:t>
            </a:r>
            <a:r>
              <a:rPr lang="zh-HK" altLang="en-US" dirty="0"/>
              <a:t> </a:t>
            </a:r>
            <a:r>
              <a:rPr lang="en-US" altLang="zh-HK" dirty="0"/>
              <a:t>&lt;</a:t>
            </a:r>
            <a:r>
              <a:rPr lang="zh-HK" altLang="en-US" dirty="0"/>
              <a:t>食物安全</a:t>
            </a:r>
            <a:r>
              <a:rPr lang="en-US" altLang="zh-HK" dirty="0"/>
              <a:t>&gt;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</a:t>
            </a:r>
            <a:r>
              <a:rPr lang="zh-TW" altLang="en-US" dirty="0"/>
              <a:t>教材</a:t>
            </a:r>
            <a:r>
              <a:rPr lang="en-US" altLang="zh-TW" dirty="0"/>
              <a:t>:</a:t>
            </a:r>
            <a:r>
              <a:rPr lang="zh-TW" altLang="en-US" dirty="0"/>
              <a:t>教師自行編寫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0630"/>
            <a:ext cx="10940143" cy="522513"/>
          </a:xfrm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074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2875" cy="6241996"/>
          </a:xfrm>
        </p:spPr>
        <p:txBody>
          <a:bodyPr/>
          <a:lstStyle/>
          <a:p>
            <a:r>
              <a:rPr lang="zh-TW" altLang="en-US" dirty="0"/>
              <a:t>範文</a:t>
            </a:r>
            <a:r>
              <a:rPr lang="en-US" altLang="zh-TW" dirty="0"/>
              <a:t>---</a:t>
            </a:r>
            <a:r>
              <a:rPr lang="zh-TW" altLang="en-US" dirty="0"/>
              <a:t>甚麼是食物安全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食物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FF00"/>
                </a:solidFill>
              </a:rPr>
              <a:t>安全</a:t>
            </a:r>
            <a:r>
              <a:rPr lang="en-US" altLang="zh-TW" dirty="0"/>
              <a:t>/</a:t>
            </a:r>
            <a:r>
              <a:rPr lang="zh-TW" altLang="en-US" dirty="0">
                <a:solidFill>
                  <a:srgbClr val="00B0F0"/>
                </a:solidFill>
              </a:rPr>
              <a:t>女王</a:t>
            </a:r>
            <a:r>
              <a:rPr lang="en-US" altLang="zh-TW" dirty="0"/>
              <a:t>)</a:t>
            </a:r>
            <a:r>
              <a:rPr lang="zh-TW" altLang="en-US" dirty="0"/>
              <a:t>五個要點如下 </a:t>
            </a:r>
            <a:r>
              <a:rPr lang="en-US" altLang="zh-TW" dirty="0"/>
              <a:t>: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一：</a:t>
            </a:r>
            <a:r>
              <a:rPr lang="zh-TW" altLang="en-US" dirty="0">
                <a:solidFill>
                  <a:srgbClr val="FF0000"/>
                </a:solidFill>
              </a:rPr>
              <a:t>精明</a:t>
            </a:r>
            <a:r>
              <a:rPr lang="zh-TW" altLang="en-US" dirty="0" smtClean="0">
                <a:solidFill>
                  <a:srgbClr val="FF0000"/>
                </a:solidFill>
              </a:rPr>
              <a:t>選擇      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二：</a:t>
            </a:r>
            <a:r>
              <a:rPr lang="zh-TW" altLang="en-US" dirty="0">
                <a:solidFill>
                  <a:srgbClr val="FFFF00"/>
                </a:solidFill>
              </a:rPr>
              <a:t>保持清潔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三：</a:t>
            </a:r>
            <a:r>
              <a:rPr lang="zh-TW" altLang="en-US" dirty="0">
                <a:solidFill>
                  <a:srgbClr val="00B0F0"/>
                </a:solidFill>
              </a:rPr>
              <a:t>生熟分開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四：煮熟食物</a:t>
            </a:r>
            <a:br>
              <a:rPr lang="zh-TW" altLang="en-US" dirty="0"/>
            </a:br>
            <a:r>
              <a:rPr lang="zh-TW" altLang="en-US" dirty="0"/>
              <a:t>五：</a:t>
            </a:r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安全溫度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04" y="2857499"/>
            <a:ext cx="603560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8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" y="289432"/>
            <a:ext cx="12001500" cy="6290982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食物安全</a:t>
            </a:r>
            <a:r>
              <a:rPr lang="en-US" altLang="zh-TW" dirty="0"/>
              <a:t>&gt;</a:t>
            </a:r>
            <a:r>
              <a:rPr lang="zh-TW" altLang="en-US" dirty="0"/>
              <a:t>寫作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利用關鍵字作</a:t>
            </a:r>
            <a:r>
              <a:rPr lang="zh-TW" altLang="en-US" dirty="0" smtClean="0"/>
              <a:t>句子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/>
              <a:t>1. </a:t>
            </a:r>
            <a:r>
              <a:rPr lang="zh-HK" altLang="en-US" dirty="0" smtClean="0"/>
              <a:t>缺少 </a:t>
            </a:r>
            <a:r>
              <a:rPr lang="en-US" altLang="zh-HK" dirty="0"/>
              <a:t> </a:t>
            </a:r>
            <a:r>
              <a:rPr lang="en-US" altLang="zh-HK" dirty="0" smtClean="0"/>
              <a:t>    </a:t>
            </a:r>
            <a:r>
              <a:rPr lang="zh-TW" altLang="en-US" dirty="0" smtClean="0"/>
              <a:t>沒有的意思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/>
              <a:t>2. </a:t>
            </a:r>
            <a:r>
              <a:rPr lang="zh-HK" altLang="en-US" dirty="0" smtClean="0"/>
              <a:t>環節      </a:t>
            </a:r>
            <a:r>
              <a:rPr lang="zh-TW" altLang="en-US" dirty="0" smtClean="0"/>
              <a:t>其中一部份</a:t>
            </a:r>
            <a:r>
              <a:rPr lang="zh-HK" altLang="en-US" dirty="0" smtClean="0"/>
              <a:t>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3. </a:t>
            </a:r>
            <a:r>
              <a:rPr lang="zh-HK" altLang="en-US" dirty="0"/>
              <a:t>毒素 </a:t>
            </a:r>
            <a:r>
              <a:rPr lang="zh-HK" altLang="en-US" dirty="0" smtClean="0"/>
              <a:t>      </a:t>
            </a:r>
            <a:r>
              <a:rPr lang="zh-TW" altLang="en-US" dirty="0" smtClean="0"/>
              <a:t>有害的物質 ，吃了可能會致命。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17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529" y="261257"/>
            <a:ext cx="11315700" cy="6123214"/>
          </a:xfrm>
        </p:spPr>
        <p:txBody>
          <a:bodyPr/>
          <a:lstStyle/>
          <a:p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/>
              <a:t>4. </a:t>
            </a:r>
            <a:r>
              <a:rPr lang="zh-HK" altLang="en-US" dirty="0" smtClean="0"/>
              <a:t>污染      </a:t>
            </a:r>
            <a:r>
              <a:rPr lang="zh-TW" altLang="en-US" dirty="0" smtClean="0"/>
              <a:t>使得不潔或不乾淨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/>
              <a:t>5</a:t>
            </a:r>
            <a:r>
              <a:rPr lang="en-US" altLang="zh-HK" dirty="0" smtClean="0"/>
              <a:t>. </a:t>
            </a:r>
            <a:r>
              <a:rPr lang="zh-HK" altLang="en-US" dirty="0"/>
              <a:t>達</a:t>
            </a:r>
            <a:r>
              <a:rPr lang="zh-HK" altLang="en-US" dirty="0" smtClean="0"/>
              <a:t>致      </a:t>
            </a:r>
            <a:r>
              <a:rPr lang="zh-TW" altLang="en-US" dirty="0" smtClean="0"/>
              <a:t>達到</a:t>
            </a:r>
            <a:r>
              <a:rPr lang="zh-TW" altLang="en-US" dirty="0"/>
              <a:t>。 </a:t>
            </a:r>
            <a:r>
              <a:rPr lang="zh-TW" altLang="en-US" dirty="0" smtClean="0"/>
              <a:t>說明</a:t>
            </a:r>
            <a:r>
              <a:rPr lang="zh-TW" altLang="en-US" dirty="0"/>
              <a:t>到達某處或某</a:t>
            </a:r>
            <a:r>
              <a:rPr lang="zh-TW" altLang="en-US" dirty="0" smtClean="0"/>
              <a:t>程度</a:t>
            </a:r>
            <a:r>
              <a:rPr lang="zh-TW" altLang="en-US" dirty="0"/>
              <a:t>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92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096" y="441966"/>
            <a:ext cx="9404723" cy="1400530"/>
          </a:xfrm>
        </p:spPr>
        <p:txBody>
          <a:bodyPr/>
          <a:lstStyle/>
          <a:p>
            <a:pPr algn="ctr"/>
            <a:r>
              <a:rPr lang="zh-TW" altLang="en-US" sz="6000" dirty="0" smtClean="0"/>
              <a:t>祝你身體健康 </a:t>
            </a:r>
            <a:r>
              <a:rPr lang="en-US" altLang="zh-TW" sz="6000" dirty="0" smtClean="0"/>
              <a:t>!</a:t>
            </a:r>
            <a:endParaRPr lang="zh-HK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83" y="2299181"/>
            <a:ext cx="3256419" cy="245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28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8769" y="669471"/>
            <a:ext cx="10571617" cy="1200106"/>
          </a:xfrm>
        </p:spPr>
        <p:txBody>
          <a:bodyPr/>
          <a:lstStyle/>
          <a:p>
            <a:r>
              <a:rPr lang="zh-HK" altLang="en-US" sz="5400" dirty="0">
                <a:solidFill>
                  <a:srgbClr val="FFFF00"/>
                </a:solidFill>
              </a:rPr>
              <a:t>食物</a:t>
            </a:r>
            <a:r>
              <a:rPr lang="zh-HK" altLang="en-US" sz="5400" dirty="0" smtClean="0">
                <a:solidFill>
                  <a:srgbClr val="FFFF00"/>
                </a:solidFill>
              </a:rPr>
              <a:t>安全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      </a:t>
            </a:r>
            <a:br>
              <a:rPr lang="en-US" altLang="zh-HK" dirty="0" smtClean="0"/>
            </a:br>
            <a:r>
              <a:rPr lang="en-US" altLang="zh-HK" dirty="0" smtClean="0"/>
              <a:t> </a:t>
            </a:r>
            <a:r>
              <a:rPr lang="zh-TW" altLang="en-US" sz="3600" dirty="0" smtClean="0">
                <a:solidFill>
                  <a:srgbClr val="FFFF00"/>
                </a:solidFill>
              </a:rPr>
              <a:t>食物</a:t>
            </a:r>
            <a:r>
              <a:rPr lang="zh-TW" altLang="en-US" sz="3600" dirty="0">
                <a:solidFill>
                  <a:srgbClr val="FFFF00"/>
                </a:solidFill>
              </a:rPr>
              <a:t>安全</a:t>
            </a:r>
            <a:r>
              <a:rPr lang="zh-TW" altLang="en-US" sz="3600" dirty="0"/>
              <a:t>與衞生對我們的</a:t>
            </a:r>
            <a:r>
              <a:rPr lang="zh-TW" altLang="en-US" sz="3600" dirty="0">
                <a:solidFill>
                  <a:srgbClr val="FFFF00"/>
                </a:solidFill>
              </a:rPr>
              <a:t>健康至為重要</a:t>
            </a:r>
            <a:r>
              <a:rPr lang="zh-TW" altLang="en-US" sz="3600" dirty="0"/>
              <a:t>；不論是選購、處理還是烹調食物，或是出外用膳，安全與衞生都不容忽視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www.youtube.com/watch?v=TV7ZH18Fcrg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-151715"/>
            <a:ext cx="3331029" cy="28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1" y="244929"/>
            <a:ext cx="12077700" cy="6449785"/>
          </a:xfrm>
        </p:spPr>
        <p:txBody>
          <a:bodyPr/>
          <a:lstStyle/>
          <a:p>
            <a:r>
              <a:rPr lang="zh-TW" altLang="en-US" dirty="0"/>
              <a:t>外出用膳時遵守食物安全五要點 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HK" dirty="0">
                <a:solidFill>
                  <a:srgbClr val="FFFF00"/>
                </a:solidFill>
              </a:rPr>
              <a:t>1.</a:t>
            </a:r>
            <a:r>
              <a:rPr lang="zh-HK" altLang="en-US" dirty="0">
                <a:solidFill>
                  <a:srgbClr val="FFFF00"/>
                </a:solidFill>
              </a:rPr>
              <a:t>精明</a:t>
            </a:r>
            <a:r>
              <a:rPr lang="zh-HK" altLang="en-US" dirty="0" smtClean="0">
                <a:solidFill>
                  <a:srgbClr val="FFFF00"/>
                </a:solidFill>
              </a:rPr>
              <a:t>選擇   </a:t>
            </a:r>
            <a:r>
              <a:rPr lang="zh-TW" altLang="en-US" dirty="0"/>
              <a:t>* 選擇在已領有牌照及衞生的餐廳進饍。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rcRect b="14814"/>
          <a:stretch>
            <a:fillRect/>
          </a:stretch>
        </p:blipFill>
        <p:spPr>
          <a:xfrm>
            <a:off x="7673260" y="2561746"/>
            <a:ext cx="3689104" cy="34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1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275" cy="1400530"/>
          </a:xfrm>
        </p:spPr>
        <p:txBody>
          <a:bodyPr/>
          <a:lstStyle/>
          <a:p>
            <a:r>
              <a:rPr lang="en-US" altLang="zh-HK" dirty="0">
                <a:solidFill>
                  <a:srgbClr val="FFFF00"/>
                </a:solidFill>
              </a:rPr>
              <a:t>2.</a:t>
            </a:r>
            <a:r>
              <a:rPr lang="zh-HK" altLang="en-US" dirty="0">
                <a:solidFill>
                  <a:srgbClr val="FFFF00"/>
                </a:solidFill>
              </a:rPr>
              <a:t>保持</a:t>
            </a:r>
            <a:r>
              <a:rPr lang="zh-HK" altLang="en-US" dirty="0" smtClean="0">
                <a:solidFill>
                  <a:srgbClr val="FFFF00"/>
                </a:solidFill>
              </a:rPr>
              <a:t>清潔  </a:t>
            </a:r>
            <a:r>
              <a:rPr lang="zh-TW" altLang="en-US" dirty="0"/>
              <a:t>* 進食前要洗淨雙手。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rcRect b="8648"/>
          <a:stretch>
            <a:fillRect/>
          </a:stretch>
        </p:blipFill>
        <p:spPr>
          <a:xfrm>
            <a:off x="646111" y="2677907"/>
            <a:ext cx="4757057" cy="3259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24" y="1703002"/>
            <a:ext cx="6389855" cy="4792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414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911" y="371076"/>
            <a:ext cx="11241089" cy="166999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3.</a:t>
            </a:r>
            <a:r>
              <a:rPr lang="zh-HK" altLang="en-US" dirty="0" smtClean="0">
                <a:solidFill>
                  <a:srgbClr val="FFFF00"/>
                </a:solidFill>
              </a:rPr>
              <a:t>生</a:t>
            </a:r>
            <a:r>
              <a:rPr lang="zh-HK" altLang="en-US" dirty="0">
                <a:solidFill>
                  <a:srgbClr val="FFFF00"/>
                </a:solidFill>
              </a:rPr>
              <a:t>熟</a:t>
            </a:r>
            <a:r>
              <a:rPr lang="zh-HK" altLang="en-US" dirty="0" smtClean="0">
                <a:solidFill>
                  <a:srgbClr val="FFFF00"/>
                </a:solidFill>
              </a:rPr>
              <a:t>分開   </a:t>
            </a:r>
            <a:r>
              <a:rPr lang="zh-HK" altLang="en-US" dirty="0" smtClean="0"/>
              <a:t>    </a:t>
            </a:r>
            <a:r>
              <a:rPr lang="zh-TW" altLang="en-US" dirty="0"/>
              <a:t> * 處理生熟食物，如進食火鍋時，</a:t>
            </a:r>
            <a:r>
              <a:rPr lang="zh-TW" altLang="en-US" dirty="0" smtClean="0"/>
              <a:t>應     使用</a:t>
            </a:r>
            <a:r>
              <a:rPr lang="zh-TW" altLang="en-US" dirty="0"/>
              <a:t>不同器具。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7" y="2367642"/>
            <a:ext cx="4035041" cy="41964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69" y="2041072"/>
            <a:ext cx="6581660" cy="452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4.</a:t>
            </a:r>
            <a:r>
              <a:rPr lang="zh-HK" altLang="en-US" dirty="0">
                <a:solidFill>
                  <a:srgbClr val="FFFF00"/>
                </a:solidFill>
              </a:rPr>
              <a:t>煮熟食物    * 最安全是吃全熟的食物。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4755"/>
            <a:ext cx="5412606" cy="42923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07" y="2421709"/>
            <a:ext cx="5578014" cy="36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5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5.</a:t>
            </a:r>
            <a:r>
              <a:rPr lang="zh-HK" altLang="en-US" dirty="0">
                <a:solidFill>
                  <a:srgbClr val="FFFF00"/>
                </a:solidFill>
              </a:rPr>
              <a:t>安全</a:t>
            </a:r>
            <a:r>
              <a:rPr lang="zh-HK" altLang="en-US" dirty="0" smtClean="0">
                <a:solidFill>
                  <a:srgbClr val="FFFF00"/>
                </a:solidFill>
              </a:rPr>
              <a:t>溫度   </a:t>
            </a:r>
            <a:r>
              <a:rPr lang="zh-TW" altLang="en-US" dirty="0">
                <a:solidFill>
                  <a:schemeClr val="tx1"/>
                </a:solidFill>
              </a:rPr>
              <a:t>* 在溫度攝氏</a:t>
            </a:r>
            <a:r>
              <a:rPr lang="en-US" altLang="zh-TW" dirty="0">
                <a:solidFill>
                  <a:schemeClr val="tx1"/>
                </a:solidFill>
              </a:rPr>
              <a:t>4</a:t>
            </a:r>
            <a:r>
              <a:rPr lang="zh-TW" altLang="en-US" dirty="0">
                <a:solidFill>
                  <a:schemeClr val="tx1"/>
                </a:solidFill>
              </a:rPr>
              <a:t>至</a:t>
            </a:r>
            <a:r>
              <a:rPr lang="en-US" altLang="zh-TW" dirty="0">
                <a:solidFill>
                  <a:schemeClr val="tx1"/>
                </a:solidFill>
              </a:rPr>
              <a:t>60</a:t>
            </a:r>
            <a:r>
              <a:rPr lang="zh-TW" altLang="en-US" dirty="0">
                <a:solidFill>
                  <a:schemeClr val="tx1"/>
                </a:solidFill>
              </a:rPr>
              <a:t>度之間，細菌和病毒最易滋生。</a:t>
            </a:r>
            <a:endParaRPr lang="zh-HK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283610"/>
            <a:ext cx="3958043" cy="54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7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43118" cy="6241996"/>
          </a:xfrm>
        </p:spPr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範文</a:t>
            </a:r>
            <a:r>
              <a:rPr lang="en-US" altLang="zh-TW" dirty="0"/>
              <a:t>---</a:t>
            </a:r>
            <a:r>
              <a:rPr lang="zh-TW" altLang="en-US" dirty="0">
                <a:solidFill>
                  <a:schemeClr val="tx1"/>
                </a:solidFill>
              </a:rPr>
              <a:t>甚麼是食物</a:t>
            </a:r>
            <a:r>
              <a:rPr lang="zh-TW" altLang="en-US" dirty="0" smtClean="0">
                <a:solidFill>
                  <a:schemeClr val="tx1"/>
                </a:solidFill>
              </a:rPr>
              <a:t>安全 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一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吃</a:t>
            </a:r>
            <a:r>
              <a:rPr lang="zh-TW" altLang="en-US" dirty="0">
                <a:solidFill>
                  <a:schemeClr val="tx1"/>
                </a:solidFill>
              </a:rPr>
              <a:t>既是人類生存基本，亦是享受生活不可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缺少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rgbClr val="00B0F0"/>
                </a:solidFill>
              </a:rPr>
              <a:t>缺小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的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環節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/ </a:t>
            </a:r>
            <a:r>
              <a:rPr lang="zh-TW" altLang="en-US" dirty="0">
                <a:solidFill>
                  <a:srgbClr val="00B0F0"/>
                </a:solidFill>
              </a:rPr>
              <a:t>環即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</a:rPr>
              <a:t>。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/>
            </a:r>
            <a:br>
              <a:rPr lang="zh-TW" altLang="en-US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可是，進食受細菌、病毒、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毒素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rgbClr val="00B0F0"/>
                </a:solidFill>
              </a:rPr>
              <a:t>獨數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、化學物或其他物質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污染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rgbClr val="00B0F0"/>
                </a:solidFill>
              </a:rPr>
              <a:t>烏厭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的食物，則有機會患病。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552" y="142474"/>
            <a:ext cx="11110461" cy="6568569"/>
          </a:xfrm>
        </p:spPr>
        <p:txBody>
          <a:bodyPr/>
          <a:lstStyle/>
          <a:p>
            <a:r>
              <a:rPr lang="zh-TW" altLang="en-US" dirty="0"/>
              <a:t>範文</a:t>
            </a:r>
            <a:r>
              <a:rPr lang="en-US" altLang="zh-TW" dirty="0"/>
              <a:t>---</a:t>
            </a:r>
            <a:r>
              <a:rPr lang="zh-TW" altLang="en-US" dirty="0"/>
              <a:t>甚麼是食物</a:t>
            </a:r>
            <a:r>
              <a:rPr lang="zh-TW" altLang="en-US" dirty="0" smtClean="0"/>
              <a:t>安全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因此遵從食物安全五個守則，才是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FF00"/>
                </a:solidFill>
              </a:rPr>
              <a:t>達致</a:t>
            </a:r>
            <a:r>
              <a:rPr lang="en-US" altLang="zh-TW" dirty="0"/>
              <a:t>/</a:t>
            </a:r>
            <a:r>
              <a:rPr lang="zh-TW" altLang="en-US" dirty="0">
                <a:solidFill>
                  <a:srgbClr val="00B0F0"/>
                </a:solidFill>
              </a:rPr>
              <a:t>達志</a:t>
            </a:r>
            <a:r>
              <a:rPr lang="en-US" altLang="zh-TW" dirty="0"/>
              <a:t>)</a:t>
            </a:r>
            <a:r>
              <a:rPr lang="zh-TW" altLang="en-US" dirty="0"/>
              <a:t>理想成效之道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34" y="2944586"/>
            <a:ext cx="6221185" cy="34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99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" id="{EA1584F9-8841-46CC-A0F6-26F6E0E4AAC2}" vid="{C850D769-43EF-4694-8F0B-00289751F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商務計劃簡報 (離子綠色設計，寬螢幕)</Template>
  <TotalTime>1025</TotalTime>
  <Words>123</Words>
  <Application>Microsoft Office PowerPoint</Application>
  <PresentationFormat>自訂</PresentationFormat>
  <Paragraphs>14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離子</vt:lpstr>
      <vt:lpstr>非華語學生中文輔導班 SSP CSBS 2017—2018年度 (BEST_LP_附件1) 教學設計 SSP班第一組A(原校中一、二級) 任教導師：黃老師 課    題:  &lt;食物安全&gt;   教材:教師自行編寫 </vt:lpstr>
      <vt:lpstr>食物安全          食物安全與衞生對我們的健康至為重要；不論是選購、處理還是烹調食物，或是出外用膳，安全與衞生都不容忽視。  https://www.youtube.com/watch?v=TV7ZH18Fcrg </vt:lpstr>
      <vt:lpstr>外出用膳時遵守食物安全五要點 :  1.精明選擇   * 選擇在已領有牌照及衞生的餐廳進饍。</vt:lpstr>
      <vt:lpstr>2.保持清潔  * 進食前要洗淨雙手。</vt:lpstr>
      <vt:lpstr>3.生熟分開        * 處理生熟食物，如進食火鍋時，應     使用不同器具。</vt:lpstr>
      <vt:lpstr>4.煮熟食物    * 最安全是吃全熟的食物。</vt:lpstr>
      <vt:lpstr>5.安全溫度   * 在溫度攝氏4至60度之間，細菌和病毒最易滋生。</vt:lpstr>
      <vt:lpstr>範文---甚麼是食物安全  (一)   吃既是人類生存基本，亦是享受生活不可(缺少/缺小)的(環節 / 環即)。  可是，進食受細菌、病毒、(毒素/獨數)、化學物或其他物質(污染/烏厭)的食物，則有機會患病。</vt:lpstr>
      <vt:lpstr>範文---甚麼是食物安全  (二)  因此遵從食物安全五個守則，才是(達致/達志)理想成效之道。 </vt:lpstr>
      <vt:lpstr>範文---甚麼是食物安全  (三)  食物(安全/女王)五個要點如下 :   一：精明選擇       二：保持清潔 三：生熟分開 四：煮熟食物 五：安全溫度 </vt:lpstr>
      <vt:lpstr> &lt;食物安全&gt;寫作練習 利用關鍵字作句子  1. 缺少      沒有的意思  2. 環節      其中一部份   3. 毒素       有害的物質 ，吃了可能會致命。</vt:lpstr>
      <vt:lpstr>   4. 污染      使得不潔或不乾淨  5. 達致      達到。 說明到達某處或某程度。</vt:lpstr>
      <vt:lpstr>祝你身體健康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海上絲綢之路協會      基礎阿拉伯語課程</dc:title>
  <dc:creator>linda lee</dc:creator>
  <cp:lastModifiedBy>JoJo</cp:lastModifiedBy>
  <cp:revision>106</cp:revision>
  <cp:lastPrinted>2012-08-15T21:38:02Z</cp:lastPrinted>
  <dcterms:created xsi:type="dcterms:W3CDTF">2017-03-05T15:27:04Z</dcterms:created>
  <dcterms:modified xsi:type="dcterms:W3CDTF">2018-05-30T03:35:35Z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